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5" r:id="rId1"/>
  </p:sldMasterIdLst>
  <p:notesMasterIdLst>
    <p:notesMasterId r:id="rId68"/>
  </p:notesMasterIdLst>
  <p:sldIdLst>
    <p:sldId id="281" r:id="rId2"/>
    <p:sldId id="284" r:id="rId3"/>
    <p:sldId id="311" r:id="rId4"/>
    <p:sldId id="276" r:id="rId5"/>
    <p:sldId id="259" r:id="rId6"/>
    <p:sldId id="309" r:id="rId7"/>
    <p:sldId id="263" r:id="rId8"/>
    <p:sldId id="275" r:id="rId9"/>
    <p:sldId id="277" r:id="rId10"/>
    <p:sldId id="278" r:id="rId11"/>
    <p:sldId id="306" r:id="rId12"/>
    <p:sldId id="308" r:id="rId13"/>
    <p:sldId id="310" r:id="rId14"/>
    <p:sldId id="289" r:id="rId15"/>
    <p:sldId id="268" r:id="rId16"/>
    <p:sldId id="303" r:id="rId17"/>
    <p:sldId id="304" r:id="rId18"/>
    <p:sldId id="293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69" r:id="rId27"/>
    <p:sldId id="266" r:id="rId28"/>
    <p:sldId id="270" r:id="rId29"/>
    <p:sldId id="316" r:id="rId30"/>
    <p:sldId id="324" r:id="rId31"/>
    <p:sldId id="325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6" r:id="rId40"/>
    <p:sldId id="328" r:id="rId41"/>
    <p:sldId id="327" r:id="rId42"/>
    <p:sldId id="329" r:id="rId43"/>
    <p:sldId id="330" r:id="rId44"/>
    <p:sldId id="331" r:id="rId45"/>
    <p:sldId id="332" r:id="rId46"/>
    <p:sldId id="333" r:id="rId47"/>
    <p:sldId id="312" r:id="rId48"/>
    <p:sldId id="313" r:id="rId49"/>
    <p:sldId id="314" r:id="rId50"/>
    <p:sldId id="315" r:id="rId51"/>
    <p:sldId id="272" r:id="rId52"/>
    <p:sldId id="273" r:id="rId53"/>
    <p:sldId id="343" r:id="rId54"/>
    <p:sldId id="344" r:id="rId55"/>
    <p:sldId id="345" r:id="rId56"/>
    <p:sldId id="339" r:id="rId57"/>
    <p:sldId id="340" r:id="rId58"/>
    <p:sldId id="341" r:id="rId59"/>
    <p:sldId id="342" r:id="rId60"/>
    <p:sldId id="334" r:id="rId61"/>
    <p:sldId id="335" r:id="rId62"/>
    <p:sldId id="336" r:id="rId63"/>
    <p:sldId id="337" r:id="rId64"/>
    <p:sldId id="338" r:id="rId65"/>
    <p:sldId id="274" r:id="rId66"/>
    <p:sldId id="290" r:id="rId67"/>
  </p:sldIdLst>
  <p:sldSz cx="9144000" cy="6858000" type="screen4x3"/>
  <p:notesSz cx="7104063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EF3749-D4EB-4A27-B39A-E4525C5A3D97}" type="doc">
      <dgm:prSet loTypeId="urn:microsoft.com/office/officeart/2005/8/layout/venn2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A71C97F0-5CBB-47FF-8220-6397707A4EBC}">
      <dgm:prSet phldrT="[文字]"/>
      <dgm:spPr/>
      <dgm:t>
        <a:bodyPr/>
        <a:lstStyle/>
        <a:p>
          <a:r>
            <a:rPr lang="en-US" altLang="zh-TW" dirty="0" smtClean="0"/>
            <a:t>Bio-Linux</a:t>
          </a:r>
          <a:endParaRPr lang="zh-TW" altLang="en-US" dirty="0"/>
        </a:p>
      </dgm:t>
    </dgm:pt>
    <dgm:pt modelId="{66EEB8DB-8FDB-4D2D-9AFA-18AE4673E518}" type="parTrans" cxnId="{7CD7C4A3-9741-4579-9FBA-F4A1B42FFB76}">
      <dgm:prSet/>
      <dgm:spPr/>
      <dgm:t>
        <a:bodyPr/>
        <a:lstStyle/>
        <a:p>
          <a:endParaRPr lang="zh-TW" altLang="en-US"/>
        </a:p>
      </dgm:t>
    </dgm:pt>
    <dgm:pt modelId="{F1F4E7D5-D0F7-480B-8C47-30E9430A9B0E}" type="sibTrans" cxnId="{7CD7C4A3-9741-4579-9FBA-F4A1B42FFB76}">
      <dgm:prSet/>
      <dgm:spPr/>
      <dgm:t>
        <a:bodyPr/>
        <a:lstStyle/>
        <a:p>
          <a:endParaRPr lang="zh-TW" altLang="en-US"/>
        </a:p>
      </dgm:t>
    </dgm:pt>
    <dgm:pt modelId="{5CEFE3D4-EC99-4633-BF9F-73D2DA4E958C}">
      <dgm:prSet phldrT="[文字]"/>
      <dgm:spPr/>
      <dgm:t>
        <a:bodyPr/>
        <a:lstStyle/>
        <a:p>
          <a:r>
            <a:rPr lang="en-US" altLang="zh-TW" dirty="0" smtClean="0"/>
            <a:t>ELN </a:t>
          </a:r>
          <a:endParaRPr lang="zh-TW" altLang="en-US" dirty="0"/>
        </a:p>
      </dgm:t>
    </dgm:pt>
    <dgm:pt modelId="{5C996B19-E9A3-48E2-B201-C78242696C63}" type="parTrans" cxnId="{6F237438-39C9-4289-9440-B769CA2F4CC4}">
      <dgm:prSet/>
      <dgm:spPr/>
      <dgm:t>
        <a:bodyPr/>
        <a:lstStyle/>
        <a:p>
          <a:endParaRPr lang="zh-TW" altLang="en-US"/>
        </a:p>
      </dgm:t>
    </dgm:pt>
    <dgm:pt modelId="{CC0FCBCB-02A4-40F9-993F-DD32BD30337C}" type="sibTrans" cxnId="{6F237438-39C9-4289-9440-B769CA2F4CC4}">
      <dgm:prSet/>
      <dgm:spPr/>
      <dgm:t>
        <a:bodyPr/>
        <a:lstStyle/>
        <a:p>
          <a:endParaRPr lang="zh-TW" altLang="en-US"/>
        </a:p>
      </dgm:t>
    </dgm:pt>
    <dgm:pt modelId="{5E03ACFC-277B-48A6-BC37-6AAFD35B5DBF}" type="pres">
      <dgm:prSet presAssocID="{0FEF3749-D4EB-4A27-B39A-E4525C5A3D97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99C6F34-D3A8-4455-B567-ED6F59EA8917}" type="pres">
      <dgm:prSet presAssocID="{0FEF3749-D4EB-4A27-B39A-E4525C5A3D97}" presName="comp1" presStyleCnt="0"/>
      <dgm:spPr/>
      <dgm:t>
        <a:bodyPr/>
        <a:lstStyle/>
        <a:p>
          <a:endParaRPr lang="zh-TW" altLang="en-US"/>
        </a:p>
      </dgm:t>
    </dgm:pt>
    <dgm:pt modelId="{CFEF1A75-8D13-467D-8421-1144D71587C1}" type="pres">
      <dgm:prSet presAssocID="{0FEF3749-D4EB-4A27-B39A-E4525C5A3D97}" presName="circle1" presStyleLbl="node1" presStyleIdx="0" presStyleCnt="2" custLinFactNeighborY="-1163"/>
      <dgm:spPr/>
      <dgm:t>
        <a:bodyPr/>
        <a:lstStyle/>
        <a:p>
          <a:endParaRPr lang="zh-TW" altLang="en-US"/>
        </a:p>
      </dgm:t>
    </dgm:pt>
    <dgm:pt modelId="{41837216-CFA8-472C-8D6F-F76E50A06863}" type="pres">
      <dgm:prSet presAssocID="{0FEF3749-D4EB-4A27-B39A-E4525C5A3D97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B6917E-173B-44C9-84E5-0D57EB0BF319}" type="pres">
      <dgm:prSet presAssocID="{0FEF3749-D4EB-4A27-B39A-E4525C5A3D97}" presName="comp2" presStyleCnt="0"/>
      <dgm:spPr/>
      <dgm:t>
        <a:bodyPr/>
        <a:lstStyle/>
        <a:p>
          <a:endParaRPr lang="zh-TW" altLang="en-US"/>
        </a:p>
      </dgm:t>
    </dgm:pt>
    <dgm:pt modelId="{0E7874AC-060B-45AB-9DBE-9C35CE721CAE}" type="pres">
      <dgm:prSet presAssocID="{0FEF3749-D4EB-4A27-B39A-E4525C5A3D97}" presName="circle2" presStyleLbl="node1" presStyleIdx="1" presStyleCnt="2"/>
      <dgm:spPr/>
      <dgm:t>
        <a:bodyPr/>
        <a:lstStyle/>
        <a:p>
          <a:endParaRPr lang="zh-TW" altLang="en-US"/>
        </a:p>
      </dgm:t>
    </dgm:pt>
    <dgm:pt modelId="{6F0588D0-BD9E-478E-889C-55883402D5F0}" type="pres">
      <dgm:prSet presAssocID="{0FEF3749-D4EB-4A27-B39A-E4525C5A3D97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9793B64-3EDF-4060-85A5-49719920FD39}" type="presOf" srcId="{A71C97F0-5CBB-47FF-8220-6397707A4EBC}" destId="{41837216-CFA8-472C-8D6F-F76E50A06863}" srcOrd="1" destOrd="0" presId="urn:microsoft.com/office/officeart/2005/8/layout/venn2"/>
    <dgm:cxn modelId="{E1334546-DA20-4268-90FD-03EF3C797E7C}" type="presOf" srcId="{0FEF3749-D4EB-4A27-B39A-E4525C5A3D97}" destId="{5E03ACFC-277B-48A6-BC37-6AAFD35B5DBF}" srcOrd="0" destOrd="0" presId="urn:microsoft.com/office/officeart/2005/8/layout/venn2"/>
    <dgm:cxn modelId="{DFF131B2-D649-4F86-8C77-6EEE3FA18E1B}" type="presOf" srcId="{5CEFE3D4-EC99-4633-BF9F-73D2DA4E958C}" destId="{6F0588D0-BD9E-478E-889C-55883402D5F0}" srcOrd="1" destOrd="0" presId="urn:microsoft.com/office/officeart/2005/8/layout/venn2"/>
    <dgm:cxn modelId="{7CD7C4A3-9741-4579-9FBA-F4A1B42FFB76}" srcId="{0FEF3749-D4EB-4A27-B39A-E4525C5A3D97}" destId="{A71C97F0-5CBB-47FF-8220-6397707A4EBC}" srcOrd="0" destOrd="0" parTransId="{66EEB8DB-8FDB-4D2D-9AFA-18AE4673E518}" sibTransId="{F1F4E7D5-D0F7-480B-8C47-30E9430A9B0E}"/>
    <dgm:cxn modelId="{8BBD17EC-197B-4787-81F8-44EE57B99DF8}" type="presOf" srcId="{5CEFE3D4-EC99-4633-BF9F-73D2DA4E958C}" destId="{0E7874AC-060B-45AB-9DBE-9C35CE721CAE}" srcOrd="0" destOrd="0" presId="urn:microsoft.com/office/officeart/2005/8/layout/venn2"/>
    <dgm:cxn modelId="{6F237438-39C9-4289-9440-B769CA2F4CC4}" srcId="{0FEF3749-D4EB-4A27-B39A-E4525C5A3D97}" destId="{5CEFE3D4-EC99-4633-BF9F-73D2DA4E958C}" srcOrd="1" destOrd="0" parTransId="{5C996B19-E9A3-48E2-B201-C78242696C63}" sibTransId="{CC0FCBCB-02A4-40F9-993F-DD32BD30337C}"/>
    <dgm:cxn modelId="{23C21C00-CDCC-453F-BBCA-9D0B7EFF52F8}" type="presOf" srcId="{A71C97F0-5CBB-47FF-8220-6397707A4EBC}" destId="{CFEF1A75-8D13-467D-8421-1144D71587C1}" srcOrd="0" destOrd="0" presId="urn:microsoft.com/office/officeart/2005/8/layout/venn2"/>
    <dgm:cxn modelId="{CE6ECEB4-6B00-4F1C-9638-2F86D65D112C}" type="presParOf" srcId="{5E03ACFC-277B-48A6-BC37-6AAFD35B5DBF}" destId="{299C6F34-D3A8-4455-B567-ED6F59EA8917}" srcOrd="0" destOrd="0" presId="urn:microsoft.com/office/officeart/2005/8/layout/venn2"/>
    <dgm:cxn modelId="{25B131FA-DCE4-42EC-AB40-32697D8AE6F4}" type="presParOf" srcId="{299C6F34-D3A8-4455-B567-ED6F59EA8917}" destId="{CFEF1A75-8D13-467D-8421-1144D71587C1}" srcOrd="0" destOrd="0" presId="urn:microsoft.com/office/officeart/2005/8/layout/venn2"/>
    <dgm:cxn modelId="{3B65FDDF-B7F1-4551-A861-35D5CE19C723}" type="presParOf" srcId="{299C6F34-D3A8-4455-B567-ED6F59EA8917}" destId="{41837216-CFA8-472C-8D6F-F76E50A06863}" srcOrd="1" destOrd="0" presId="urn:microsoft.com/office/officeart/2005/8/layout/venn2"/>
    <dgm:cxn modelId="{7D395888-1400-41F1-85EB-4FE32BC9C47E}" type="presParOf" srcId="{5E03ACFC-277B-48A6-BC37-6AAFD35B5DBF}" destId="{12B6917E-173B-44C9-84E5-0D57EB0BF319}" srcOrd="1" destOrd="0" presId="urn:microsoft.com/office/officeart/2005/8/layout/venn2"/>
    <dgm:cxn modelId="{A499ACDD-E962-44B8-A9D0-7BE3E04F845D}" type="presParOf" srcId="{12B6917E-173B-44C9-84E5-0D57EB0BF319}" destId="{0E7874AC-060B-45AB-9DBE-9C35CE721CAE}" srcOrd="0" destOrd="0" presId="urn:microsoft.com/office/officeart/2005/8/layout/venn2"/>
    <dgm:cxn modelId="{377197C2-D748-431E-9FA6-B111AF5FF384}" type="presParOf" srcId="{12B6917E-173B-44C9-84E5-0D57EB0BF319}" destId="{6F0588D0-BD9E-478E-889C-55883402D5F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B6BBBB-09F0-4E0C-B38B-99521DCCF50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B35A559-909C-4186-BEA3-5F4411DE3B5C}">
      <dgm:prSet phldrT="[文字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altLang="zh-TW" sz="2400" dirty="0" smtClean="0"/>
        </a:p>
        <a:p>
          <a:r>
            <a:rPr lang="en-US" altLang="zh-TW" sz="2400" dirty="0" smtClean="0">
              <a:solidFill>
                <a:schemeClr val="bg1"/>
              </a:solidFill>
            </a:rPr>
            <a:t>Guest</a:t>
          </a:r>
          <a:endParaRPr lang="zh-TW" altLang="en-US" sz="2400" dirty="0">
            <a:solidFill>
              <a:schemeClr val="bg1"/>
            </a:solidFill>
          </a:endParaRPr>
        </a:p>
      </dgm:t>
    </dgm:pt>
    <dgm:pt modelId="{A63796BC-2857-4973-A1DE-F9133B2F9E6F}" type="parTrans" cxnId="{E8540C79-6AE4-4493-8855-61198CC47017}">
      <dgm:prSet/>
      <dgm:spPr/>
      <dgm:t>
        <a:bodyPr/>
        <a:lstStyle/>
        <a:p>
          <a:endParaRPr lang="zh-TW" altLang="en-US"/>
        </a:p>
      </dgm:t>
    </dgm:pt>
    <dgm:pt modelId="{B66A6894-BD74-4954-9536-8AC23454B5E9}" type="sibTrans" cxnId="{E8540C79-6AE4-4493-8855-61198CC47017}">
      <dgm:prSet/>
      <dgm:spPr/>
      <dgm:t>
        <a:bodyPr/>
        <a:lstStyle/>
        <a:p>
          <a:endParaRPr lang="zh-TW" altLang="en-US"/>
        </a:p>
      </dgm:t>
    </dgm:pt>
    <dgm:pt modelId="{3AF64953-107E-4F1B-922A-61FEC32BB471}">
      <dgm:prSet phldrT="[文字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2400" dirty="0" smtClean="0">
              <a:solidFill>
                <a:schemeClr val="bg1"/>
              </a:solidFill>
            </a:rPr>
            <a:t>Lab member</a:t>
          </a:r>
          <a:endParaRPr lang="zh-TW" altLang="en-US" sz="2400" dirty="0">
            <a:solidFill>
              <a:schemeClr val="bg1"/>
            </a:solidFill>
          </a:endParaRPr>
        </a:p>
      </dgm:t>
    </dgm:pt>
    <dgm:pt modelId="{1C99FA4C-7AFE-45F0-B497-95C1C3EE1CD7}" type="parTrans" cxnId="{7BCB8FF3-B188-4C31-B79B-F15682513EB4}">
      <dgm:prSet/>
      <dgm:spPr/>
      <dgm:t>
        <a:bodyPr/>
        <a:lstStyle/>
        <a:p>
          <a:endParaRPr lang="zh-TW" altLang="en-US"/>
        </a:p>
      </dgm:t>
    </dgm:pt>
    <dgm:pt modelId="{2263BDDD-3CD7-4C57-9FD4-5C8C923085A5}" type="sibTrans" cxnId="{7BCB8FF3-B188-4C31-B79B-F15682513EB4}">
      <dgm:prSet/>
      <dgm:spPr/>
      <dgm:t>
        <a:bodyPr/>
        <a:lstStyle/>
        <a:p>
          <a:endParaRPr lang="zh-TW" altLang="en-US"/>
        </a:p>
      </dgm:t>
    </dgm:pt>
    <dgm:pt modelId="{09F84BDD-C8A4-4BB8-81EF-C4753D09612C}">
      <dgm:prSet phldrT="[文字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2400" dirty="0" smtClean="0">
              <a:solidFill>
                <a:schemeClr val="bg1"/>
              </a:solidFill>
            </a:rPr>
            <a:t>Site manager</a:t>
          </a:r>
          <a:endParaRPr lang="zh-TW" altLang="en-US" sz="2400" dirty="0">
            <a:solidFill>
              <a:schemeClr val="bg1"/>
            </a:solidFill>
          </a:endParaRPr>
        </a:p>
      </dgm:t>
    </dgm:pt>
    <dgm:pt modelId="{F12B1086-67C3-4488-96CE-EAD8F62CDE08}" type="parTrans" cxnId="{16E3AD34-FE08-4EAF-90AF-E3E6A61CEA90}">
      <dgm:prSet/>
      <dgm:spPr/>
      <dgm:t>
        <a:bodyPr/>
        <a:lstStyle/>
        <a:p>
          <a:endParaRPr lang="zh-TW" altLang="en-US"/>
        </a:p>
      </dgm:t>
    </dgm:pt>
    <dgm:pt modelId="{DD69992F-F611-4102-9F6F-545664913706}" type="sibTrans" cxnId="{16E3AD34-FE08-4EAF-90AF-E3E6A61CEA90}">
      <dgm:prSet/>
      <dgm:spPr/>
      <dgm:t>
        <a:bodyPr/>
        <a:lstStyle/>
        <a:p>
          <a:endParaRPr lang="zh-TW" altLang="en-US"/>
        </a:p>
      </dgm:t>
    </dgm:pt>
    <dgm:pt modelId="{8A7D3A10-C1CD-4FE3-8E2F-1A35219C8581}">
      <dgm:prSet phldrT="[文字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2400" dirty="0" smtClean="0">
              <a:solidFill>
                <a:schemeClr val="bg1"/>
              </a:solidFill>
            </a:rPr>
            <a:t>Project leader</a:t>
          </a:r>
          <a:endParaRPr lang="zh-TW" altLang="en-US" sz="2400" dirty="0">
            <a:solidFill>
              <a:schemeClr val="bg1"/>
            </a:solidFill>
          </a:endParaRPr>
        </a:p>
      </dgm:t>
    </dgm:pt>
    <dgm:pt modelId="{3F9D47DD-FB5A-4573-A4FB-8B8225AD9896}" type="parTrans" cxnId="{4F31E368-12EB-425C-B1A4-00A4DF46F0C9}">
      <dgm:prSet/>
      <dgm:spPr/>
      <dgm:t>
        <a:bodyPr/>
        <a:lstStyle/>
        <a:p>
          <a:endParaRPr lang="zh-TW" altLang="en-US"/>
        </a:p>
      </dgm:t>
    </dgm:pt>
    <dgm:pt modelId="{2FB860CC-AB69-4C0B-889E-89013C875525}" type="sibTrans" cxnId="{4F31E368-12EB-425C-B1A4-00A4DF46F0C9}">
      <dgm:prSet/>
      <dgm:spPr/>
      <dgm:t>
        <a:bodyPr/>
        <a:lstStyle/>
        <a:p>
          <a:endParaRPr lang="zh-TW" altLang="en-US"/>
        </a:p>
      </dgm:t>
    </dgm:pt>
    <dgm:pt modelId="{04D79689-F948-456F-8456-2CF4B873FB36}" type="pres">
      <dgm:prSet presAssocID="{DBB6BBBB-09F0-4E0C-B38B-99521DCCF500}" presName="Name0" presStyleCnt="0">
        <dgm:presLayoutVars>
          <dgm:dir/>
          <dgm:animLvl val="lvl"/>
          <dgm:resizeHandles val="exact"/>
        </dgm:presLayoutVars>
      </dgm:prSet>
      <dgm:spPr/>
    </dgm:pt>
    <dgm:pt modelId="{EF09C104-4068-4D86-BAEC-DDBFCFE12EE3}" type="pres">
      <dgm:prSet presAssocID="{EB35A559-909C-4186-BEA3-5F4411DE3B5C}" presName="Name8" presStyleCnt="0"/>
      <dgm:spPr/>
    </dgm:pt>
    <dgm:pt modelId="{7B86FEC2-200A-4186-8F29-C46725AA1668}" type="pres">
      <dgm:prSet presAssocID="{EB35A559-909C-4186-BEA3-5F4411DE3B5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CD0E24-A955-4FA9-8131-6205B88E53CD}" type="pres">
      <dgm:prSet presAssocID="{EB35A559-909C-4186-BEA3-5F4411DE3B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3E85AA-9EC1-4486-8E71-2794C866B37A}" type="pres">
      <dgm:prSet presAssocID="{3AF64953-107E-4F1B-922A-61FEC32BB471}" presName="Name8" presStyleCnt="0"/>
      <dgm:spPr/>
    </dgm:pt>
    <dgm:pt modelId="{FB45C225-AEFA-4D08-9F9B-9F33B690936E}" type="pres">
      <dgm:prSet presAssocID="{3AF64953-107E-4F1B-922A-61FEC32BB471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1BAC19-613B-404D-9455-50E76C487A71}" type="pres">
      <dgm:prSet presAssocID="{3AF64953-107E-4F1B-922A-61FEC32BB4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53C35A-D83E-4C25-838A-C76E8993E99A}" type="pres">
      <dgm:prSet presAssocID="{8A7D3A10-C1CD-4FE3-8E2F-1A35219C8581}" presName="Name8" presStyleCnt="0"/>
      <dgm:spPr/>
    </dgm:pt>
    <dgm:pt modelId="{E9AFF8C8-3851-46EC-8F53-EF4C293E73AF}" type="pres">
      <dgm:prSet presAssocID="{8A7D3A10-C1CD-4FE3-8E2F-1A35219C8581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221768-BFE3-46B2-BAA1-A8287A5F305C}" type="pres">
      <dgm:prSet presAssocID="{8A7D3A10-C1CD-4FE3-8E2F-1A35219C85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FB4A45-6351-46F1-BC3A-80485521F647}" type="pres">
      <dgm:prSet presAssocID="{09F84BDD-C8A4-4BB8-81EF-C4753D09612C}" presName="Name8" presStyleCnt="0"/>
      <dgm:spPr/>
    </dgm:pt>
    <dgm:pt modelId="{691AAAAC-31FF-4A25-8A82-0A441A35506D}" type="pres">
      <dgm:prSet presAssocID="{09F84BDD-C8A4-4BB8-81EF-C4753D09612C}" presName="level" presStyleLbl="node1" presStyleIdx="3" presStyleCnt="4" custLinFactY="85181" custLinFactNeighborX="7239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316497-A36B-41E5-99CB-3A0EBDE037BD}" type="pres">
      <dgm:prSet presAssocID="{09F84BDD-C8A4-4BB8-81EF-C4753D09612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94721A-5783-488E-AA65-5DDD83A64337}" type="presOf" srcId="{DBB6BBBB-09F0-4E0C-B38B-99521DCCF500}" destId="{04D79689-F948-456F-8456-2CF4B873FB36}" srcOrd="0" destOrd="0" presId="urn:microsoft.com/office/officeart/2005/8/layout/pyramid1"/>
    <dgm:cxn modelId="{3F3DA8C4-3C4B-4DE7-9939-64FF2A422048}" type="presOf" srcId="{09F84BDD-C8A4-4BB8-81EF-C4753D09612C}" destId="{DC316497-A36B-41E5-99CB-3A0EBDE037BD}" srcOrd="1" destOrd="0" presId="urn:microsoft.com/office/officeart/2005/8/layout/pyramid1"/>
    <dgm:cxn modelId="{070221BB-CB8D-4A13-A051-B3B18082EA09}" type="presOf" srcId="{3AF64953-107E-4F1B-922A-61FEC32BB471}" destId="{FB45C225-AEFA-4D08-9F9B-9F33B690936E}" srcOrd="0" destOrd="0" presId="urn:microsoft.com/office/officeart/2005/8/layout/pyramid1"/>
    <dgm:cxn modelId="{4F31E368-12EB-425C-B1A4-00A4DF46F0C9}" srcId="{DBB6BBBB-09F0-4E0C-B38B-99521DCCF500}" destId="{8A7D3A10-C1CD-4FE3-8E2F-1A35219C8581}" srcOrd="2" destOrd="0" parTransId="{3F9D47DD-FB5A-4573-A4FB-8B8225AD9896}" sibTransId="{2FB860CC-AB69-4C0B-889E-89013C875525}"/>
    <dgm:cxn modelId="{E8540C79-6AE4-4493-8855-61198CC47017}" srcId="{DBB6BBBB-09F0-4E0C-B38B-99521DCCF500}" destId="{EB35A559-909C-4186-BEA3-5F4411DE3B5C}" srcOrd="0" destOrd="0" parTransId="{A63796BC-2857-4973-A1DE-F9133B2F9E6F}" sibTransId="{B66A6894-BD74-4954-9536-8AC23454B5E9}"/>
    <dgm:cxn modelId="{DB0ACFF9-B14B-4DFA-A0DE-2FE8FD815DE1}" type="presOf" srcId="{EB35A559-909C-4186-BEA3-5F4411DE3B5C}" destId="{7B86FEC2-200A-4186-8F29-C46725AA1668}" srcOrd="0" destOrd="0" presId="urn:microsoft.com/office/officeart/2005/8/layout/pyramid1"/>
    <dgm:cxn modelId="{6A644CE8-D2A0-4450-9B25-CDDC8F56A092}" type="presOf" srcId="{8A7D3A10-C1CD-4FE3-8E2F-1A35219C8581}" destId="{6D221768-BFE3-46B2-BAA1-A8287A5F305C}" srcOrd="1" destOrd="0" presId="urn:microsoft.com/office/officeart/2005/8/layout/pyramid1"/>
    <dgm:cxn modelId="{CD256424-84DB-4400-B815-167E93A30D54}" type="presOf" srcId="{8A7D3A10-C1CD-4FE3-8E2F-1A35219C8581}" destId="{E9AFF8C8-3851-46EC-8F53-EF4C293E73AF}" srcOrd="0" destOrd="0" presId="urn:microsoft.com/office/officeart/2005/8/layout/pyramid1"/>
    <dgm:cxn modelId="{2BC92BF8-97CE-4214-98CC-A1DA7E369D2D}" type="presOf" srcId="{3AF64953-107E-4F1B-922A-61FEC32BB471}" destId="{781BAC19-613B-404D-9455-50E76C487A71}" srcOrd="1" destOrd="0" presId="urn:microsoft.com/office/officeart/2005/8/layout/pyramid1"/>
    <dgm:cxn modelId="{CEAE0C7A-D22F-4B35-AEC8-7520CC66FCA9}" type="presOf" srcId="{EB35A559-909C-4186-BEA3-5F4411DE3B5C}" destId="{61CD0E24-A955-4FA9-8131-6205B88E53CD}" srcOrd="1" destOrd="0" presId="urn:microsoft.com/office/officeart/2005/8/layout/pyramid1"/>
    <dgm:cxn modelId="{16E3AD34-FE08-4EAF-90AF-E3E6A61CEA90}" srcId="{DBB6BBBB-09F0-4E0C-B38B-99521DCCF500}" destId="{09F84BDD-C8A4-4BB8-81EF-C4753D09612C}" srcOrd="3" destOrd="0" parTransId="{F12B1086-67C3-4488-96CE-EAD8F62CDE08}" sibTransId="{DD69992F-F611-4102-9F6F-545664913706}"/>
    <dgm:cxn modelId="{7C5B5612-367F-4EF4-AAAE-699CC82DCDFC}" type="presOf" srcId="{09F84BDD-C8A4-4BB8-81EF-C4753D09612C}" destId="{691AAAAC-31FF-4A25-8A82-0A441A35506D}" srcOrd="0" destOrd="0" presId="urn:microsoft.com/office/officeart/2005/8/layout/pyramid1"/>
    <dgm:cxn modelId="{7BCB8FF3-B188-4C31-B79B-F15682513EB4}" srcId="{DBB6BBBB-09F0-4E0C-B38B-99521DCCF500}" destId="{3AF64953-107E-4F1B-922A-61FEC32BB471}" srcOrd="1" destOrd="0" parTransId="{1C99FA4C-7AFE-45F0-B497-95C1C3EE1CD7}" sibTransId="{2263BDDD-3CD7-4C57-9FD4-5C8C923085A5}"/>
    <dgm:cxn modelId="{E2FC988C-9038-4626-8C64-AB07AD2235CD}" type="presParOf" srcId="{04D79689-F948-456F-8456-2CF4B873FB36}" destId="{EF09C104-4068-4D86-BAEC-DDBFCFE12EE3}" srcOrd="0" destOrd="0" presId="urn:microsoft.com/office/officeart/2005/8/layout/pyramid1"/>
    <dgm:cxn modelId="{102A3159-612C-4F0E-BE92-F7B3FE0DB6C7}" type="presParOf" srcId="{EF09C104-4068-4D86-BAEC-DDBFCFE12EE3}" destId="{7B86FEC2-200A-4186-8F29-C46725AA1668}" srcOrd="0" destOrd="0" presId="urn:microsoft.com/office/officeart/2005/8/layout/pyramid1"/>
    <dgm:cxn modelId="{0258E237-E72D-4B4B-9C0F-E13D329D0D6A}" type="presParOf" srcId="{EF09C104-4068-4D86-BAEC-DDBFCFE12EE3}" destId="{61CD0E24-A955-4FA9-8131-6205B88E53CD}" srcOrd="1" destOrd="0" presId="urn:microsoft.com/office/officeart/2005/8/layout/pyramid1"/>
    <dgm:cxn modelId="{CEA00D24-1443-4CD3-B468-6D7917CBAA5A}" type="presParOf" srcId="{04D79689-F948-456F-8456-2CF4B873FB36}" destId="{E13E85AA-9EC1-4486-8E71-2794C866B37A}" srcOrd="1" destOrd="0" presId="urn:microsoft.com/office/officeart/2005/8/layout/pyramid1"/>
    <dgm:cxn modelId="{FE4AD8BE-0D86-4C12-9FA5-BC67C7F94A84}" type="presParOf" srcId="{E13E85AA-9EC1-4486-8E71-2794C866B37A}" destId="{FB45C225-AEFA-4D08-9F9B-9F33B690936E}" srcOrd="0" destOrd="0" presId="urn:microsoft.com/office/officeart/2005/8/layout/pyramid1"/>
    <dgm:cxn modelId="{EBB2ED14-C4AD-4BA1-8F71-C44FD88CF5DA}" type="presParOf" srcId="{E13E85AA-9EC1-4486-8E71-2794C866B37A}" destId="{781BAC19-613B-404D-9455-50E76C487A71}" srcOrd="1" destOrd="0" presId="urn:microsoft.com/office/officeart/2005/8/layout/pyramid1"/>
    <dgm:cxn modelId="{1F49276A-502A-4E04-A338-3D1B882EC04F}" type="presParOf" srcId="{04D79689-F948-456F-8456-2CF4B873FB36}" destId="{8553C35A-D83E-4C25-838A-C76E8993E99A}" srcOrd="2" destOrd="0" presId="urn:microsoft.com/office/officeart/2005/8/layout/pyramid1"/>
    <dgm:cxn modelId="{C4147209-E32A-4C65-8869-2A496FC9B507}" type="presParOf" srcId="{8553C35A-D83E-4C25-838A-C76E8993E99A}" destId="{E9AFF8C8-3851-46EC-8F53-EF4C293E73AF}" srcOrd="0" destOrd="0" presId="urn:microsoft.com/office/officeart/2005/8/layout/pyramid1"/>
    <dgm:cxn modelId="{C92A79DC-4ECB-447D-8088-A9190E1A6674}" type="presParOf" srcId="{8553C35A-D83E-4C25-838A-C76E8993E99A}" destId="{6D221768-BFE3-46B2-BAA1-A8287A5F305C}" srcOrd="1" destOrd="0" presId="urn:microsoft.com/office/officeart/2005/8/layout/pyramid1"/>
    <dgm:cxn modelId="{F91552EB-61BE-451E-BCDA-72E0CD8C8E3D}" type="presParOf" srcId="{04D79689-F948-456F-8456-2CF4B873FB36}" destId="{16FB4A45-6351-46F1-BC3A-80485521F647}" srcOrd="3" destOrd="0" presId="urn:microsoft.com/office/officeart/2005/8/layout/pyramid1"/>
    <dgm:cxn modelId="{7C0D4F12-9E72-4B71-B8F0-0C1745D804CE}" type="presParOf" srcId="{16FB4A45-6351-46F1-BC3A-80485521F647}" destId="{691AAAAC-31FF-4A25-8A82-0A441A35506D}" srcOrd="0" destOrd="0" presId="urn:microsoft.com/office/officeart/2005/8/layout/pyramid1"/>
    <dgm:cxn modelId="{2C8B9ACF-65F9-411C-84F4-3C733DFA78F8}" type="presParOf" srcId="{16FB4A45-6351-46F1-BC3A-80485521F647}" destId="{DC316497-A36B-41E5-99CB-3A0EBDE037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F0EF471-9A24-4638-84ED-6337B6C92B6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2376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84F78D2-B162-419B-8BAD-B418190D06E9}" type="slidenum">
              <a:rPr lang="en-US" altLang="zh-TW"/>
              <a:pPr eaLnBrk="1" hangingPunct="1"/>
              <a:t>5</a:t>
            </a:fld>
            <a:endParaRPr lang="en-US" altLang="zh-TW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447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60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61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62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63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64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84F78D2-B162-419B-8BAD-B418190D06E9}" type="slidenum">
              <a:rPr lang="en-US" altLang="zh-TW"/>
              <a:pPr eaLnBrk="1" hangingPunct="1"/>
              <a:t>6</a:t>
            </a:fld>
            <a:endParaRPr lang="en-US" altLang="zh-TW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44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E02A11A-EC73-44C6-B5F4-1F70AE910E18}" type="slidenum">
              <a:rPr lang="en-US" altLang="zh-TW"/>
              <a:pPr eaLnBrk="1" hangingPunct="1"/>
              <a:t>7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24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CAD4746-28B8-4A07-874B-6F0D067AB624}" type="slidenum">
              <a:rPr lang="en-US" altLang="zh-TW"/>
              <a:pPr eaLnBrk="1" hangingPunct="1"/>
              <a:t>27</a:t>
            </a:fld>
            <a:endParaRPr lang="en-US" altLang="zh-TW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11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EF471-9A24-4638-84ED-6337B6C92B6F}" type="slidenum">
              <a:rPr lang="en-US" altLang="zh-TW" smtClean="0"/>
              <a:pPr/>
              <a:t>54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3FE5AC-46E4-42BE-B6DB-00FE4BA9825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0D2-4B12-4561-B695-3DBBAC8C81B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408D-F87D-4577-B800-011DD1CABE9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506-58C0-4E5E-8436-93BD7AAC66E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6220E6-998A-4171-8AED-AE831006050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F2645-6083-40E0-9324-0650A7038D3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5A22-41ED-42C9-B1D6-9AB7D14BA42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54740-466A-4005-A3B2-70CD51C9BBA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86CD9-C741-4EDA-98DE-75BB4EB8285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4A8D-8CE4-4C31-A974-FD2AF498A082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CD5DC1-D054-489D-970B-A0D46EEF2183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B6220E6-998A-4171-8AED-AE831006050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ln.iis.sinica.edu.tw/eln/?q=help" TargetMode="External"/><Relationship Id="rId2" Type="http://schemas.openxmlformats.org/officeDocument/2006/relationships/hyperlink" Target="http://eln.iis.sinica.edu.tw/eln/?q=download_el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environmentalomics.org/bio-linux-software-li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5.png"/><Relationship Id="rId4" Type="http://schemas.openxmlformats.org/officeDocument/2006/relationships/diagramData" Target="../diagrams/data2.xml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ln.iis.sinica.edu.tw/eln/" TargetMode="External"/><Relationship Id="rId2" Type="http://schemas.openxmlformats.org/officeDocument/2006/relationships/hyperlink" Target="http://elncloud.iis.sinica.edu.tw/elndem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n.iis.sinica.edu.tw/eln/?q=contact" TargetMode="External"/><Relationship Id="rId5" Type="http://schemas.openxmlformats.org/officeDocument/2006/relationships/hyperlink" Target="http://eln.iis.sinica.edu.tw/eln/?q=help" TargetMode="External"/><Relationship Id="rId4" Type="http://schemas.openxmlformats.org/officeDocument/2006/relationships/hyperlink" Target="http://eln.iis.sinica.edu.tw/eln/?q=download_eln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504825" y="2075036"/>
            <a:ext cx="8229600" cy="2578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3200" dirty="0" smtClean="0"/>
              <a:t>Electronic Lab Notebook</a:t>
            </a:r>
            <a:r>
              <a:rPr lang="en-US" altLang="zh-TW" sz="3200" i="1" dirty="0" smtClean="0"/>
              <a:t>– </a:t>
            </a:r>
            <a:br>
              <a:rPr lang="en-US" altLang="zh-TW" sz="3200" i="1" dirty="0" smtClean="0"/>
            </a:br>
            <a:r>
              <a:rPr lang="en-US" altLang="zh-TW" sz="1800" i="1" dirty="0" smtClean="0"/>
              <a:t>Digitize Your Experimental Designs And Results Into Wisdom From Discovery To Publication</a:t>
            </a:r>
            <a:r>
              <a:rPr lang="en-US" altLang="zh-TW" sz="1800" dirty="0" smtClean="0"/>
              <a:t> 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ELN: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次世代電子實驗記錄本之安裝與使用</a:t>
            </a:r>
          </a:p>
        </p:txBody>
      </p:sp>
      <p:sp>
        <p:nvSpPr>
          <p:cNvPr id="5124" name="內容版面配置區 2"/>
          <p:cNvSpPr>
            <a:spLocks noGrp="1"/>
          </p:cNvSpPr>
          <p:nvPr>
            <p:ph idx="1"/>
          </p:nvPr>
        </p:nvSpPr>
        <p:spPr>
          <a:xfrm>
            <a:off x="665215" y="4509665"/>
            <a:ext cx="7993063" cy="1871663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n-US" altLang="zh-TW" sz="2000" dirty="0" smtClean="0"/>
          </a:p>
          <a:p>
            <a:pPr algn="r" eaLnBrk="1" hangingPunct="1">
              <a:buFont typeface="Arial" panose="020B0604020202020204" pitchFamily="34" charset="0"/>
              <a:buNone/>
            </a:pPr>
            <a:endParaRPr lang="zh-TW" altLang="en-US" dirty="0" smtClean="0"/>
          </a:p>
        </p:txBody>
      </p:sp>
      <p:sp>
        <p:nvSpPr>
          <p:cNvPr id="51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E4A26689-9196-46F5-B579-5E18100AD7F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32656"/>
            <a:ext cx="4162425" cy="15335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3800" y="5697366"/>
            <a:ext cx="2999492" cy="75597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25144"/>
            <a:ext cx="20478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94630"/>
            <a:ext cx="4896544" cy="470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標題 2"/>
          <p:cNvSpPr>
            <a:spLocks noGrp="1"/>
          </p:cNvSpPr>
          <p:nvPr>
            <p:ph type="title"/>
          </p:nvPr>
        </p:nvSpPr>
        <p:spPr>
          <a:xfrm>
            <a:off x="500063" y="-2738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ELN interface (2/4)</a:t>
            </a:r>
            <a:endParaRPr lang="zh-TW" altLang="en-US" i="1" dirty="0" smtClean="0"/>
          </a:p>
        </p:txBody>
      </p:sp>
      <p:sp>
        <p:nvSpPr>
          <p:cNvPr id="12295" name="文字方塊 8"/>
          <p:cNvSpPr txBox="1">
            <a:spLocks noChangeArrowheads="1"/>
          </p:cNvSpPr>
          <p:nvPr/>
        </p:nvSpPr>
        <p:spPr bwMode="auto">
          <a:xfrm>
            <a:off x="7308304" y="2636912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dirty="0"/>
              <a:t>Search</a:t>
            </a:r>
            <a:endParaRPr lang="zh-TW" altLang="en-US" sz="1600" dirty="0"/>
          </a:p>
        </p:txBody>
      </p:sp>
      <p:sp>
        <p:nvSpPr>
          <p:cNvPr id="12297" name="文字方塊 10"/>
          <p:cNvSpPr txBox="1">
            <a:spLocks noChangeArrowheads="1"/>
          </p:cNvSpPr>
          <p:nvPr/>
        </p:nvSpPr>
        <p:spPr bwMode="auto">
          <a:xfrm>
            <a:off x="395536" y="3450486"/>
            <a:ext cx="845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dirty="0"/>
              <a:t>Record</a:t>
            </a:r>
            <a:endParaRPr lang="zh-TW" altLang="en-US" sz="1600" dirty="0"/>
          </a:p>
        </p:txBody>
      </p:sp>
      <p:sp>
        <p:nvSpPr>
          <p:cNvPr id="12299" name="文字方塊 14"/>
          <p:cNvSpPr txBox="1">
            <a:spLocks noChangeArrowheads="1"/>
          </p:cNvSpPr>
          <p:nvPr/>
        </p:nvSpPr>
        <p:spPr bwMode="auto">
          <a:xfrm>
            <a:off x="7400751" y="5034662"/>
            <a:ext cx="514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dirty="0"/>
              <a:t>Tag</a:t>
            </a:r>
            <a:endParaRPr lang="zh-TW" altLang="en-US" sz="1600" dirty="0"/>
          </a:p>
        </p:txBody>
      </p:sp>
      <p:sp>
        <p:nvSpPr>
          <p:cNvPr id="12300" name="文字方塊 15"/>
          <p:cNvSpPr txBox="1">
            <a:spLocks noChangeArrowheads="1"/>
          </p:cNvSpPr>
          <p:nvPr/>
        </p:nvSpPr>
        <p:spPr bwMode="auto">
          <a:xfrm>
            <a:off x="2628474" y="1260049"/>
            <a:ext cx="3167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dirty="0"/>
              <a:t>Typical </a:t>
            </a:r>
            <a:r>
              <a:rPr lang="en-US" altLang="zh-TW" sz="3200" dirty="0" smtClean="0"/>
              <a:t>Interface</a:t>
            </a:r>
            <a:endParaRPr lang="zh-TW" altLang="en-US" sz="3200" dirty="0"/>
          </a:p>
        </p:txBody>
      </p:sp>
      <p:sp>
        <p:nvSpPr>
          <p:cNvPr id="14" name="向右箭號 13"/>
          <p:cNvSpPr/>
          <p:nvPr/>
        </p:nvSpPr>
        <p:spPr>
          <a:xfrm>
            <a:off x="1259632" y="3429000"/>
            <a:ext cx="576064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H="1" flipV="1">
            <a:off x="6372200" y="2759026"/>
            <a:ext cx="894755" cy="46955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6444208" y="5157192"/>
            <a:ext cx="936104" cy="7200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7404700" y="5538718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dirty="0" smtClean="0"/>
              <a:t>Switch theme</a:t>
            </a:r>
            <a:endParaRPr lang="zh-TW" altLang="en-US" sz="1600" dirty="0"/>
          </a:p>
        </p:txBody>
      </p:sp>
      <p:sp>
        <p:nvSpPr>
          <p:cNvPr id="23" name="文字方塊 14"/>
          <p:cNvSpPr txBox="1">
            <a:spLocks noChangeArrowheads="1"/>
          </p:cNvSpPr>
          <p:nvPr/>
        </p:nvSpPr>
        <p:spPr bwMode="auto">
          <a:xfrm>
            <a:off x="7308304" y="3140968"/>
            <a:ext cx="1686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dirty="0" smtClean="0"/>
              <a:t>Switch language</a:t>
            </a:r>
            <a:endParaRPr lang="zh-TW" altLang="en-US" sz="1600" dirty="0"/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6372200" y="3284984"/>
            <a:ext cx="894755" cy="46955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6485557" y="5661248"/>
            <a:ext cx="894755" cy="46955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913" y="2122884"/>
            <a:ext cx="4699143" cy="425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5791200" cy="903630"/>
          </a:xfrm>
        </p:spPr>
        <p:txBody>
          <a:bodyPr/>
          <a:lstStyle/>
          <a:p>
            <a:r>
              <a:rPr lang="en-US" altLang="zh-TW" dirty="0" smtClean="0"/>
              <a:t>ELN interface (3/4)</a:t>
            </a:r>
            <a:endParaRPr lang="zh-TW" altLang="en-US" dirty="0"/>
          </a:p>
        </p:txBody>
      </p:sp>
      <p:sp>
        <p:nvSpPr>
          <p:cNvPr id="7" name="文字方塊 15"/>
          <p:cNvSpPr txBox="1">
            <a:spLocks noChangeArrowheads="1"/>
          </p:cNvSpPr>
          <p:nvPr/>
        </p:nvSpPr>
        <p:spPr bwMode="auto">
          <a:xfrm>
            <a:off x="179512" y="1516722"/>
            <a:ext cx="82125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 smtClean="0"/>
              <a:t>Easy to editing content and appending table, image, file, </a:t>
            </a:r>
            <a:r>
              <a:rPr lang="en-US" altLang="zh-TW" b="1" dirty="0" err="1" smtClean="0"/>
              <a:t>youtube</a:t>
            </a:r>
            <a:r>
              <a:rPr lang="en-US" altLang="zh-TW" b="1" dirty="0" smtClean="0"/>
              <a:t> video…</a:t>
            </a:r>
            <a:endParaRPr lang="zh-TW" alt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12976"/>
            <a:ext cx="310205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5580112" y="2852936"/>
            <a:ext cx="3168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400" b="1" dirty="0" smtClean="0"/>
              <a:t>Drag and drop your images or files</a:t>
            </a:r>
          </a:p>
        </p:txBody>
      </p:sp>
      <p:sp>
        <p:nvSpPr>
          <p:cNvPr id="14" name="矩形 13"/>
          <p:cNvSpPr/>
          <p:nvPr/>
        </p:nvSpPr>
        <p:spPr>
          <a:xfrm>
            <a:off x="251520" y="3645024"/>
            <a:ext cx="3384376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5791200" cy="903630"/>
          </a:xfrm>
        </p:spPr>
        <p:txBody>
          <a:bodyPr/>
          <a:lstStyle/>
          <a:p>
            <a:r>
              <a:rPr lang="en-US" altLang="zh-TW" dirty="0" smtClean="0"/>
              <a:t>ELN interface (4/4)</a:t>
            </a:r>
            <a:endParaRPr lang="zh-TW" altLang="en-US" dirty="0"/>
          </a:p>
        </p:txBody>
      </p:sp>
      <p:sp>
        <p:nvSpPr>
          <p:cNvPr id="7" name="文字方塊 15"/>
          <p:cNvSpPr txBox="1">
            <a:spLocks noChangeArrowheads="1"/>
          </p:cNvSpPr>
          <p:nvPr/>
        </p:nvSpPr>
        <p:spPr bwMode="auto">
          <a:xfrm>
            <a:off x="647763" y="1340768"/>
            <a:ext cx="74847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dirty="0" smtClean="0"/>
              <a:t>More simple and clear layout in mobile device</a:t>
            </a:r>
            <a:endParaRPr lang="zh-TW" altLang="en-US" sz="2800" dirty="0"/>
          </a:p>
        </p:txBody>
      </p:sp>
      <p:pic>
        <p:nvPicPr>
          <p:cNvPr id="9" name="圖片 8" descr="2015-11-10 21.45.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9167" y="2060848"/>
            <a:ext cx="2458737" cy="4371088"/>
          </a:xfrm>
          <a:prstGeom prst="rect">
            <a:avLst/>
          </a:prstGeom>
        </p:spPr>
      </p:pic>
      <p:pic>
        <p:nvPicPr>
          <p:cNvPr id="10" name="圖片 9" descr="2015-11-10 21.46.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2973" y="2060848"/>
            <a:ext cx="2455371" cy="4365104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V="1">
            <a:off x="3131840" y="3695632"/>
            <a:ext cx="1872208" cy="144016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184" y="260648"/>
            <a:ext cx="8435280" cy="90363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Compare with other ELN SYSTEM</a:t>
            </a:r>
            <a:endParaRPr lang="zh-TW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07504" y="1268760"/>
          <a:ext cx="8784976" cy="4785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763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IARC ELN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 smtClean="0"/>
                        <a:t>openBIS</a:t>
                      </a:r>
                      <a:r>
                        <a:rPr lang="en-US" altLang="zh-TW" baseline="0" dirty="0" smtClean="0"/>
                        <a:t> ELN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Our</a:t>
                      </a:r>
                      <a:r>
                        <a:rPr lang="en-US" altLang="zh-TW" baseline="0" dirty="0" smtClean="0"/>
                        <a:t> </a:t>
                      </a:r>
                      <a:r>
                        <a:rPr lang="en-US" altLang="zh-TW" dirty="0" smtClean="0"/>
                        <a:t>ELN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Development</a:t>
                      </a:r>
                      <a:r>
                        <a:rPr lang="en-US" altLang="zh-TW" sz="1400" b="1" baseline="0" dirty="0" smtClean="0"/>
                        <a:t> Team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International Agency for Research on Cancer,</a:t>
                      </a:r>
                      <a:r>
                        <a:rPr lang="en-US" altLang="zh-TW" sz="1400" b="0" baseline="0" dirty="0" smtClean="0"/>
                        <a:t> France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Swiss Institute of Bioinformatics, Switzerland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Institute of Information Science, Academia </a:t>
                      </a:r>
                      <a:r>
                        <a:rPr lang="en-US" altLang="zh-TW" sz="1400" b="0" dirty="0" err="1" smtClean="0"/>
                        <a:t>Sinica</a:t>
                      </a:r>
                      <a:r>
                        <a:rPr lang="en-US" altLang="zh-TW" sz="1400" b="0" dirty="0" smtClean="0"/>
                        <a:t>, Taiwan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Methods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err="1" smtClean="0"/>
                        <a:t>WordPress</a:t>
                      </a:r>
                      <a:r>
                        <a:rPr lang="en-US" altLang="zh-TW" sz="1400" b="0" dirty="0" smtClean="0"/>
                        <a:t>,</a:t>
                      </a:r>
                      <a:r>
                        <a:rPr lang="en-US" altLang="zh-TW" sz="1400" b="0" baseline="0" dirty="0" smtClean="0"/>
                        <a:t> PHP, </a:t>
                      </a:r>
                      <a:r>
                        <a:rPr lang="en-US" altLang="zh-TW" sz="1400" b="0" baseline="0" dirty="0" err="1" smtClean="0"/>
                        <a:t>MySQL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err="1" smtClean="0"/>
                        <a:t>openBIS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err="1" smtClean="0"/>
                        <a:t>Drupal</a:t>
                      </a:r>
                      <a:r>
                        <a:rPr lang="en-US" altLang="zh-TW" sz="1400" b="0" dirty="0" smtClean="0"/>
                        <a:t>,</a:t>
                      </a:r>
                      <a:r>
                        <a:rPr lang="en-US" altLang="zh-TW" sz="1400" b="0" baseline="0" dirty="0" smtClean="0"/>
                        <a:t> PHP, </a:t>
                      </a:r>
                      <a:r>
                        <a:rPr lang="en-US" altLang="zh-TW" sz="1400" b="0" baseline="0" dirty="0" err="1" smtClean="0"/>
                        <a:t>MySQL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Operating System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Linux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err="1" smtClean="0"/>
                        <a:t>openBIS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Windows,</a:t>
                      </a:r>
                      <a:r>
                        <a:rPr lang="en-US" altLang="zh-TW" sz="1400" b="0" baseline="0" dirty="0" smtClean="0"/>
                        <a:t> Linux, Mac OS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Installation Steps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dirty="0" smtClean="0"/>
                        <a:t>Install Linux,</a:t>
                      </a:r>
                      <a:r>
                        <a:rPr lang="en-US" altLang="zh-TW" sz="1200" b="0" baseline="0" dirty="0" smtClean="0"/>
                        <a:t> apache, </a:t>
                      </a:r>
                      <a:r>
                        <a:rPr lang="en-US" altLang="zh-TW" sz="1200" b="0" baseline="0" dirty="0" err="1" smtClean="0"/>
                        <a:t>MySQL</a:t>
                      </a:r>
                      <a:r>
                        <a:rPr lang="en-US" altLang="zh-TW" sz="1200" b="0" baseline="0" dirty="0" smtClean="0"/>
                        <a:t>, PHP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baseline="0" dirty="0" smtClean="0"/>
                        <a:t>Customize </a:t>
                      </a:r>
                      <a:r>
                        <a:rPr lang="en-US" altLang="zh-TW" sz="1200" b="0" baseline="0" dirty="0" err="1" smtClean="0"/>
                        <a:t>WordPress</a:t>
                      </a:r>
                      <a:endParaRPr lang="en-US" altLang="zh-TW" sz="1200" b="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dirty="0" smtClean="0"/>
                        <a:t>Download </a:t>
                      </a:r>
                      <a:r>
                        <a:rPr lang="en-US" altLang="zh-TW" sz="1200" b="0" dirty="0" err="1" smtClean="0"/>
                        <a:t>VirtualBox</a:t>
                      </a:r>
                      <a:r>
                        <a:rPr lang="en-US" altLang="zh-TW" sz="1200" b="0" baseline="0" dirty="0" smtClean="0"/>
                        <a:t> </a:t>
                      </a:r>
                      <a:r>
                        <a:rPr lang="en-US" altLang="zh-TW" sz="1200" b="0" dirty="0" smtClean="0"/>
                        <a:t>image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dirty="0" smtClean="0"/>
                        <a:t>Install</a:t>
                      </a:r>
                      <a:r>
                        <a:rPr lang="en-US" altLang="zh-TW" sz="1200" b="0" baseline="0" dirty="0" smtClean="0"/>
                        <a:t> </a:t>
                      </a:r>
                      <a:r>
                        <a:rPr lang="en-US" altLang="zh-TW" sz="1200" b="0" baseline="0" dirty="0" err="1" smtClean="0"/>
                        <a:t>VirtualBox</a:t>
                      </a:r>
                      <a:r>
                        <a:rPr lang="en-US" altLang="zh-TW" sz="1200" b="0" baseline="0" dirty="0" smtClean="0"/>
                        <a:t> program to your OS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baseline="0" dirty="0" smtClean="0"/>
                        <a:t>Import </a:t>
                      </a:r>
                      <a:r>
                        <a:rPr lang="en-US" altLang="zh-TW" sz="1200" b="0" baseline="0" dirty="0" err="1" smtClean="0"/>
                        <a:t>VirtualBox</a:t>
                      </a:r>
                      <a:r>
                        <a:rPr lang="en-US" altLang="zh-TW" sz="1200" b="0" baseline="0" dirty="0" smtClean="0"/>
                        <a:t>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dirty="0" smtClean="0"/>
                        <a:t>Download</a:t>
                      </a:r>
                      <a:r>
                        <a:rPr lang="en-US" altLang="zh-TW" sz="1200" b="0" baseline="0" dirty="0" smtClean="0"/>
                        <a:t> installation file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TW" sz="1200" b="0" baseline="0" dirty="0" smtClean="0"/>
                        <a:t>Enter your information step by step </a:t>
                      </a:r>
                      <a:endParaRPr lang="zh-TW" alt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Images and Files Management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 smtClean="0"/>
                        <a:t>Insert to single post</a:t>
                      </a:r>
                      <a:endParaRPr lang="zh-TW" alt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 smtClean="0"/>
                        <a:t>Insert to single post</a:t>
                      </a:r>
                      <a:endParaRPr lang="zh-TW" altLang="en-US" sz="1400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Personalize folder,</a:t>
                      </a:r>
                      <a:r>
                        <a:rPr lang="en-US" altLang="zh-TW" sz="1400" b="0" baseline="0" dirty="0" smtClean="0"/>
                        <a:t> reuse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Editor(What You See Is What You Get)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Yes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No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Yes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Import</a:t>
                      </a:r>
                      <a:r>
                        <a:rPr lang="en-US" altLang="zh-TW" sz="1400" b="1" baseline="0" dirty="0" smtClean="0"/>
                        <a:t> data from file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No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Yes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No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Forum permission setting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No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No</a:t>
                      </a:r>
                      <a:endParaRPr lang="zh-TW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b="0" dirty="0" smtClean="0"/>
                        <a:t>Yes</a:t>
                      </a:r>
                      <a:endParaRPr lang="zh-TW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83152" cy="1371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System Requirement</a:t>
            </a:r>
            <a:endParaRPr lang="zh-TW" altLang="en-US" dirty="0" smtClean="0"/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CPU</a:t>
            </a:r>
          </a:p>
          <a:p>
            <a:pPr lvl="1" eaLnBrk="1" hangingPunct="1"/>
            <a:r>
              <a:rPr lang="en-US" altLang="zh-TW" dirty="0" smtClean="0"/>
              <a:t>At least 1.6 GHz</a:t>
            </a:r>
          </a:p>
          <a:p>
            <a:pPr eaLnBrk="1" hangingPunct="1"/>
            <a:r>
              <a:rPr lang="en-US" altLang="zh-TW" dirty="0" smtClean="0"/>
              <a:t>Memory</a:t>
            </a:r>
          </a:p>
          <a:p>
            <a:pPr lvl="1" eaLnBrk="1" hangingPunct="1"/>
            <a:r>
              <a:rPr lang="en-US" altLang="zh-TW" dirty="0" smtClean="0"/>
              <a:t>At least 4~8 GB</a:t>
            </a:r>
          </a:p>
          <a:p>
            <a:pPr eaLnBrk="1" hangingPunct="1"/>
            <a:r>
              <a:rPr lang="en-US" altLang="zh-TW" dirty="0" smtClean="0"/>
              <a:t>Hard disk</a:t>
            </a:r>
          </a:p>
          <a:p>
            <a:pPr lvl="1" eaLnBrk="1" hangingPunct="1"/>
            <a:r>
              <a:rPr lang="en-US" altLang="zh-TW" dirty="0" smtClean="0"/>
              <a:t>A minimum installation requires 300 MB</a:t>
            </a:r>
          </a:p>
          <a:p>
            <a:pPr lvl="1" eaLnBrk="1" hangingPunct="1"/>
            <a:r>
              <a:rPr lang="en-US" altLang="zh-TW" dirty="0" smtClean="0"/>
              <a:t>Suggest remaining 100 GB ~ 1TB free space for your files and images.</a:t>
            </a:r>
          </a:p>
          <a:p>
            <a:pPr lvl="1" eaLnBrk="1" hangingPunct="1"/>
            <a:endParaRPr lang="zh-TW" altLang="en-US" dirty="0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C28F521-1684-4B43-922F-5D91A8D1C03D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14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3318" name="Picture 6" descr="http://g-ecx.images-amazon.com/images/G/01/electronics/detail-page/WD_Red_NAS_Sto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517" y="1497706"/>
            <a:ext cx="16668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5791200" cy="1371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How to install?</a:t>
            </a:r>
            <a:endParaRPr lang="zh-TW" altLang="en-US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27671"/>
            <a:ext cx="4042792" cy="4709641"/>
          </a:xfrm>
        </p:spPr>
        <p:txBody>
          <a:bodyPr rtlCol="0"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zh-TW" sz="1800" dirty="0" smtClean="0"/>
              <a:t>Please go to this page to download the installation file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1800" dirty="0" smtClean="0">
                <a:hlinkClick r:id="rId2"/>
              </a:rPr>
              <a:t>http://eln.iis.sinica.edu.tw/eln/?q=download_eln</a:t>
            </a:r>
            <a:r>
              <a:rPr lang="en-US" altLang="zh-TW" sz="1800" dirty="0" smtClean="0"/>
              <a:t> 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altLang="zh-TW" sz="1800" dirty="0" smtClean="0"/>
          </a:p>
          <a:p>
            <a:pPr marL="420624" indent="-384048" eaLnBrk="1" fontAlgn="auto" hangingPunct="1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zh-TW" sz="1800" dirty="0" smtClean="0"/>
              <a:t>During installation, input site information step by step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TW" sz="1800" dirty="0" smtClean="0"/>
              <a:t>See the online help video </a:t>
            </a:r>
            <a:r>
              <a:rPr lang="en-US" altLang="zh-TW" sz="1800" dirty="0" smtClean="0">
                <a:hlinkClick r:id="rId3"/>
              </a:rPr>
              <a:t>http://eln.iis.sinica.edu.tw/eln/?q=help</a:t>
            </a:r>
            <a:r>
              <a:rPr lang="en-US" altLang="zh-TW" sz="1800" dirty="0" smtClean="0"/>
              <a:t>  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altLang="zh-TW" sz="1800" dirty="0" smtClean="0"/>
          </a:p>
          <a:p>
            <a:pPr marL="420624" indent="-384048" eaLnBrk="1" fontAlgn="auto" hangingPunct="1"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zh-TW" sz="1800" dirty="0" smtClean="0"/>
              <a:t>Now we provide Windows, Mac and Linux version</a:t>
            </a:r>
            <a:endParaRPr lang="zh-TW" altLang="en-US" sz="1800" dirty="0" smtClean="0"/>
          </a:p>
        </p:txBody>
      </p:sp>
      <p:sp>
        <p:nvSpPr>
          <p:cNvPr id="14340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2B0CE07-652B-4AAF-AA55-896ABBC10664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15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4427984" y="2276872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3956540" cy="458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91264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Windows Version</a:t>
            </a:r>
            <a:endParaRPr lang="zh-TW" alt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191"/>
            <a:ext cx="28082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141191"/>
            <a:ext cx="287813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191"/>
            <a:ext cx="2873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2843213" y="4077816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5795963" y="4077816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" name="圖片 9" descr="ms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1556792"/>
            <a:ext cx="1524000" cy="32385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08017" y="2492896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Download the installation file and run it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390872"/>
            <a:ext cx="8291264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Mac Version</a:t>
            </a:r>
            <a:endParaRPr lang="zh-TW" altLang="en-US" sz="2800" dirty="0"/>
          </a:p>
        </p:txBody>
      </p:sp>
      <p:pic>
        <p:nvPicPr>
          <p:cNvPr id="18" name="圖片 17" descr="螢幕快照 2014-06-03 下午6.27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9001" y="1793025"/>
            <a:ext cx="2781151" cy="2016224"/>
          </a:xfrm>
          <a:prstGeom prst="rect">
            <a:avLst/>
          </a:prstGeom>
        </p:spPr>
      </p:pic>
      <p:pic>
        <p:nvPicPr>
          <p:cNvPr id="19" name="圖片 18" descr="螢幕快照 2014-06-03 下午6.26.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1649009"/>
            <a:ext cx="3312368" cy="2500071"/>
          </a:xfrm>
          <a:prstGeom prst="rect">
            <a:avLst/>
          </a:prstGeom>
        </p:spPr>
      </p:pic>
      <p:pic>
        <p:nvPicPr>
          <p:cNvPr id="20" name="圖片 19" descr="螢幕快照 2014-06-03 下午6.50.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005064"/>
            <a:ext cx="3269553" cy="2304256"/>
          </a:xfrm>
          <a:prstGeom prst="rect">
            <a:avLst/>
          </a:prstGeom>
        </p:spPr>
      </p:pic>
      <p:pic>
        <p:nvPicPr>
          <p:cNvPr id="21" name="圖片 20" descr="螢幕快照 2014-06-03 下午6.43.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2" y="3948010"/>
            <a:ext cx="2980202" cy="2361310"/>
          </a:xfrm>
          <a:prstGeom prst="rect">
            <a:avLst/>
          </a:prstGeom>
        </p:spPr>
      </p:pic>
      <p:sp>
        <p:nvSpPr>
          <p:cNvPr id="22" name="向右箭號 21"/>
          <p:cNvSpPr/>
          <p:nvPr/>
        </p:nvSpPr>
        <p:spPr>
          <a:xfrm>
            <a:off x="2843808" y="2585113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" name="圖片 23" descr="螢幕快照 2014-06-03 下午6.48.2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35833" y="3968373"/>
            <a:ext cx="3292351" cy="2484963"/>
          </a:xfrm>
          <a:prstGeom prst="rect">
            <a:avLst/>
          </a:prstGeom>
        </p:spPr>
      </p:pic>
      <p:pic>
        <p:nvPicPr>
          <p:cNvPr id="25" name="圖片 24" descr="螢幕快照 2014-06-03 下午6.42.1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0954" y="1807224"/>
            <a:ext cx="2733534" cy="2002025"/>
          </a:xfrm>
          <a:prstGeom prst="rect">
            <a:avLst/>
          </a:prstGeom>
        </p:spPr>
      </p:pic>
      <p:sp>
        <p:nvSpPr>
          <p:cNvPr id="23" name="向右箭號 22"/>
          <p:cNvSpPr/>
          <p:nvPr/>
        </p:nvSpPr>
        <p:spPr>
          <a:xfrm>
            <a:off x="5940152" y="2585113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" name="圖片 25" descr="300px-MacOS_original_logo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620688"/>
            <a:ext cx="968383" cy="842494"/>
          </a:xfrm>
          <a:prstGeom prst="rect">
            <a:avLst/>
          </a:prstGeom>
        </p:spPr>
      </p:pic>
      <p:sp>
        <p:nvSpPr>
          <p:cNvPr id="27" name="向右箭號 26"/>
          <p:cNvSpPr/>
          <p:nvPr/>
        </p:nvSpPr>
        <p:spPr>
          <a:xfrm>
            <a:off x="2843486" y="4869408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>
            <a:off x="5940152" y="4869408"/>
            <a:ext cx="360362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35496" y="6165304"/>
            <a:ext cx="307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err="1" smtClean="0"/>
              <a:t>Drog</a:t>
            </a:r>
            <a:r>
              <a:rPr lang="en-US" altLang="zh-TW" sz="1400" b="1" dirty="0" smtClean="0"/>
              <a:t> MAMP folder to Applications</a:t>
            </a:r>
            <a:endParaRPr lang="zh-TW" altLang="en-US" sz="1400" b="1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156176" y="6165304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/>
              <a:t>Run  /Applications/</a:t>
            </a:r>
            <a:r>
              <a:rPr lang="en-US" altLang="zh-TW" sz="1400" b="1" dirty="0" err="1" smtClean="0"/>
              <a:t>eln</a:t>
            </a:r>
            <a:r>
              <a:rPr lang="en-US" altLang="zh-TW" sz="1400" b="1" dirty="0" smtClean="0"/>
              <a:t>/ELN.app</a:t>
            </a:r>
            <a:endParaRPr lang="zh-TW" altLang="en-US" sz="14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179512" y="1403484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Download the installation file and run it</a:t>
            </a:r>
            <a:endParaRPr lang="zh-TW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781127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Bio-Linux </a:t>
            </a:r>
          </a:p>
          <a:p>
            <a:pPr lvl="1"/>
            <a:r>
              <a:rPr lang="en-US" altLang="zh-TW" sz="1600" dirty="0" smtClean="0"/>
              <a:t>Provides more than 500 bioinformatics programs on an </a:t>
            </a:r>
            <a:r>
              <a:rPr lang="en-US" altLang="zh-TW" sz="1600" dirty="0" err="1" smtClean="0"/>
              <a:t>Ubuntu</a:t>
            </a:r>
            <a:r>
              <a:rPr lang="en-US" altLang="zh-TW" sz="1600" dirty="0" smtClean="0"/>
              <a:t> Linux 12.04 LTS base</a:t>
            </a:r>
          </a:p>
          <a:p>
            <a:pPr lvl="1"/>
            <a:r>
              <a:rPr lang="en-US" altLang="zh-TW" sz="1600" dirty="0" smtClean="0"/>
              <a:t>Develop by NERC Environmental Bioinformatics Centre</a:t>
            </a:r>
          </a:p>
          <a:p>
            <a:pPr lvl="1"/>
            <a:r>
              <a:rPr lang="en-US" altLang="zh-TW" sz="1600" dirty="0" smtClean="0"/>
              <a:t>Software included on Bio-</a:t>
            </a:r>
            <a:r>
              <a:rPr lang="en-US" altLang="zh-TW" sz="1600" dirty="0" err="1" smtClean="0"/>
              <a:t>linux</a:t>
            </a:r>
            <a:endParaRPr lang="en-US" altLang="zh-TW" sz="1600" dirty="0" smtClean="0"/>
          </a:p>
          <a:p>
            <a:pPr lvl="2"/>
            <a:r>
              <a:rPr lang="en-US" altLang="zh-TW" sz="1400" dirty="0" smtClean="0">
                <a:hlinkClick r:id="rId2"/>
              </a:rPr>
              <a:t>http://environmentalomics.org/bio-linux-software-list/</a:t>
            </a:r>
            <a:endParaRPr lang="en-US" altLang="zh-TW" sz="1400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Live DVD or install directly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Download the ISO file and burn it to DVD</a:t>
            </a:r>
          </a:p>
          <a:p>
            <a:endParaRPr lang="en-US" altLang="zh-TW" dirty="0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69AC4778-84EC-4ED3-91D3-B858E0EC838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18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xmlns="" val="1796602577"/>
              </p:ext>
            </p:extLst>
          </p:nvPr>
        </p:nvGraphicFramePr>
        <p:xfrm>
          <a:off x="5724128" y="2780928"/>
          <a:ext cx="309634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91264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(1/8)</a:t>
            </a:r>
            <a:endParaRPr lang="zh-TW" altLang="en-US" sz="2800" dirty="0"/>
          </a:p>
        </p:txBody>
      </p:sp>
      <p:pic>
        <p:nvPicPr>
          <p:cNvPr id="8" name="圖片 7" descr="linu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1052736"/>
            <a:ext cx="1584176" cy="107781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6376" y="2060848"/>
            <a:ext cx="457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How TO INSTALL – Linux Version (2/8)</a:t>
            </a:r>
            <a:br>
              <a:rPr lang="en-US" altLang="zh-TW" sz="2800" dirty="0" smtClean="0"/>
            </a:br>
            <a:r>
              <a:rPr lang="en-US" altLang="zh-TW" sz="2800" dirty="0" smtClean="0"/>
              <a:t>BIOS Setup</a:t>
            </a:r>
            <a:endParaRPr lang="zh-TW" altLang="en-US" sz="2800" dirty="0" smtClean="0"/>
          </a:p>
        </p:txBody>
      </p:sp>
      <p:sp>
        <p:nvSpPr>
          <p:cNvPr id="112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C377D4D2-1FC8-4C87-8925-D9FB2C00BB21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19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1268" name="圖片 4" descr="B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7188"/>
            <a:ext cx="45720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圖片 5" descr="B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97188"/>
            <a:ext cx="45767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文字方塊 6"/>
          <p:cNvSpPr txBox="1">
            <a:spLocks noChangeArrowheads="1"/>
          </p:cNvSpPr>
          <p:nvPr/>
        </p:nvSpPr>
        <p:spPr bwMode="auto">
          <a:xfrm>
            <a:off x="1763688" y="2030933"/>
            <a:ext cx="604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/>
              <a:t>Set first boot device is </a:t>
            </a:r>
            <a:r>
              <a:rPr lang="en-US" altLang="zh-TW" sz="2400" b="1" dirty="0">
                <a:solidFill>
                  <a:srgbClr val="FF0000"/>
                </a:solidFill>
              </a:rPr>
              <a:t>CDROM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356100" y="4076700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Outline</a:t>
            </a:r>
            <a:endParaRPr lang="zh-TW" altLang="en-US" dirty="0" smtClean="0"/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324350"/>
          </a:xfrm>
        </p:spPr>
        <p:txBody>
          <a:bodyPr>
            <a:norm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Motivations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Introduction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ELN Interface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How to install?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ELN service control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How to use?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Lab member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Project leader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US" altLang="zh-TW" dirty="0" smtClean="0"/>
              <a:t>Site manager</a:t>
            </a:r>
          </a:p>
          <a:p>
            <a:pPr lvl="1" eaLnBrk="1" hangingPunct="1"/>
            <a:endParaRPr lang="en-US" altLang="zh-TW" dirty="0" smtClean="0"/>
          </a:p>
          <a:p>
            <a:pPr lvl="1" eaLnBrk="1" hangingPunct="1"/>
            <a:endParaRPr lang="zh-TW" altLang="en-US" dirty="0" smtClean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2C96D04-8BE5-454B-85C8-FF0A474B24E1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2420888"/>
            <a:ext cx="2546648" cy="2546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668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(3/8)</a:t>
            </a:r>
            <a:endParaRPr lang="zh-TW" altLang="en-US" sz="2800" dirty="0" smtClean="0"/>
          </a:p>
        </p:txBody>
      </p:sp>
      <p:pic>
        <p:nvPicPr>
          <p:cNvPr id="12291" name="內容版面配置區 4" descr="2013-09-10 13.30.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200" y="2276475"/>
            <a:ext cx="7467600" cy="4222750"/>
          </a:xfrm>
        </p:spPr>
      </p:pic>
      <p:sp>
        <p:nvSpPr>
          <p:cNvPr id="12292" name="文字方塊 5"/>
          <p:cNvSpPr txBox="1">
            <a:spLocks noChangeArrowheads="1"/>
          </p:cNvSpPr>
          <p:nvPr/>
        </p:nvSpPr>
        <p:spPr bwMode="auto">
          <a:xfrm>
            <a:off x="971550" y="1484313"/>
            <a:ext cx="701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/>
              <a:t>Insert the DVD into the DVD drive and restart your computer</a:t>
            </a:r>
          </a:p>
          <a:p>
            <a:pPr eaLnBrk="1" hangingPunct="1"/>
            <a:r>
              <a:rPr lang="en-US" altLang="zh-TW" sz="2000" dirty="0"/>
              <a:t>You can boot from </a:t>
            </a:r>
            <a:r>
              <a:rPr lang="en-US" altLang="zh-TW" sz="2000" dirty="0">
                <a:solidFill>
                  <a:srgbClr val="FF0000"/>
                </a:solidFill>
              </a:rPr>
              <a:t>live CD </a:t>
            </a:r>
            <a:r>
              <a:rPr lang="en-US" altLang="zh-TW" sz="2000" dirty="0"/>
              <a:t>or </a:t>
            </a:r>
            <a:r>
              <a:rPr lang="en-US" altLang="zh-TW" sz="2000" dirty="0">
                <a:solidFill>
                  <a:srgbClr val="FF0000"/>
                </a:solidFill>
              </a:rPr>
              <a:t>install directly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6375" y="2997200"/>
            <a:ext cx="288131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476375" y="3357563"/>
            <a:ext cx="410368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68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(4/8)</a:t>
            </a:r>
            <a:endParaRPr lang="zh-TW" altLang="en-US" sz="2800" dirty="0" smtClean="0"/>
          </a:p>
        </p:txBody>
      </p:sp>
      <p:pic>
        <p:nvPicPr>
          <p:cNvPr id="13315" name="內容版面配置區 4" descr="2013-09-10 15.23.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63" y="2708275"/>
            <a:ext cx="4457700" cy="2520950"/>
          </a:xfrm>
        </p:spPr>
      </p:pic>
      <p:sp>
        <p:nvSpPr>
          <p:cNvPr id="133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BC52EC7-272B-4A90-900A-3EB5578FB900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3317" name="內容版面配置區 4" descr="2013-09-10 15.25.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275"/>
            <a:ext cx="44577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文字方塊 6"/>
          <p:cNvSpPr txBox="1">
            <a:spLocks noChangeArrowheads="1"/>
          </p:cNvSpPr>
          <p:nvPr/>
        </p:nvSpPr>
        <p:spPr bwMode="auto">
          <a:xfrm>
            <a:off x="755650" y="2205038"/>
            <a:ext cx="259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Select your language</a:t>
            </a:r>
            <a:endParaRPr lang="zh-TW" altLang="en-US" sz="2000"/>
          </a:p>
        </p:txBody>
      </p:sp>
      <p:sp>
        <p:nvSpPr>
          <p:cNvPr id="13319" name="文字方塊 7"/>
          <p:cNvSpPr txBox="1">
            <a:spLocks noChangeArrowheads="1"/>
          </p:cNvSpPr>
          <p:nvPr/>
        </p:nvSpPr>
        <p:spPr bwMode="auto">
          <a:xfrm>
            <a:off x="4932363" y="2205038"/>
            <a:ext cx="321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Double system or only one</a:t>
            </a:r>
            <a:endParaRPr lang="zh-TW" altLang="en-US" sz="2000"/>
          </a:p>
        </p:txBody>
      </p:sp>
      <p:sp>
        <p:nvSpPr>
          <p:cNvPr id="9" name="向右箭號 8"/>
          <p:cNvSpPr/>
          <p:nvPr/>
        </p:nvSpPr>
        <p:spPr>
          <a:xfrm>
            <a:off x="4356100" y="3789363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68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(5/8)</a:t>
            </a:r>
            <a:endParaRPr lang="zh-TW" altLang="en-US" sz="2800" dirty="0" smtClean="0"/>
          </a:p>
        </p:txBody>
      </p:sp>
      <p:sp>
        <p:nvSpPr>
          <p:cNvPr id="143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A42E148-5509-40F0-99D2-2ACB2D5246C7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4340" name="圖片 7" descr="2013-09-10 15.27.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2708275"/>
            <a:ext cx="44577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圖片 8" descr="2013-09-10 15.28.4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740025"/>
            <a:ext cx="44005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文字方塊 10"/>
          <p:cNvSpPr txBox="1">
            <a:spLocks noChangeArrowheads="1"/>
          </p:cNvSpPr>
          <p:nvPr/>
        </p:nvSpPr>
        <p:spPr bwMode="auto">
          <a:xfrm>
            <a:off x="250825" y="2165350"/>
            <a:ext cx="411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Select hard disk you want to install</a:t>
            </a:r>
            <a:endParaRPr lang="zh-TW" altLang="en-US" sz="2000"/>
          </a:p>
        </p:txBody>
      </p:sp>
      <p:sp>
        <p:nvSpPr>
          <p:cNvPr id="14343" name="文字方塊 11"/>
          <p:cNvSpPr txBox="1">
            <a:spLocks noChangeArrowheads="1"/>
          </p:cNvSpPr>
          <p:nvPr/>
        </p:nvSpPr>
        <p:spPr bwMode="auto">
          <a:xfrm>
            <a:off x="5435600" y="2195513"/>
            <a:ext cx="2881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Wait for copying files</a:t>
            </a:r>
            <a:endParaRPr lang="zh-TW" altLang="en-US" sz="2000"/>
          </a:p>
        </p:txBody>
      </p:sp>
      <p:sp>
        <p:nvSpPr>
          <p:cNvPr id="13" name="向右箭號 12"/>
          <p:cNvSpPr/>
          <p:nvPr/>
        </p:nvSpPr>
        <p:spPr>
          <a:xfrm>
            <a:off x="4356100" y="3789363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8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(6/8)</a:t>
            </a:r>
            <a:endParaRPr lang="zh-TW" altLang="en-US" sz="2800" dirty="0" smtClean="0"/>
          </a:p>
        </p:txBody>
      </p:sp>
      <p:pic>
        <p:nvPicPr>
          <p:cNvPr id="15363" name="內容版面配置區 6" descr="2013-09-10 15.49.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38200" y="2300288"/>
            <a:ext cx="7467600" cy="4222750"/>
          </a:xfrm>
        </p:spPr>
      </p:pic>
      <p:sp>
        <p:nvSpPr>
          <p:cNvPr id="153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F016697-8615-4953-8142-BE6C4C65C1A0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23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59113" y="5084763"/>
            <a:ext cx="367347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366" name="文字方塊 6"/>
          <p:cNvSpPr txBox="1">
            <a:spLocks noChangeArrowheads="1"/>
          </p:cNvSpPr>
          <p:nvPr/>
        </p:nvSpPr>
        <p:spPr bwMode="auto">
          <a:xfrm>
            <a:off x="1952625" y="1804988"/>
            <a:ext cx="528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After installing, remove DVD and press Enter</a:t>
            </a:r>
            <a:endParaRPr lang="zh-TW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668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How TO INSTALL – Linux Version (7/8)</a:t>
            </a:r>
            <a:endParaRPr lang="zh-TW" altLang="en-US" sz="2800" dirty="0" smtClean="0"/>
          </a:p>
        </p:txBody>
      </p:sp>
      <p:pic>
        <p:nvPicPr>
          <p:cNvPr id="16387" name="內容版面配置區 4" descr="Screenshot from 2013-09-10 13-45-4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03763" y="2754313"/>
            <a:ext cx="4260850" cy="3195637"/>
          </a:xfrm>
        </p:spPr>
      </p:pic>
      <p:sp>
        <p:nvSpPr>
          <p:cNvPr id="1638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39411F11-7F2E-4926-85DF-A70AEEF55961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6389" name="內容版面配置區 4" descr="Screenshot from 2013-09-10 13-38-2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81300"/>
            <a:ext cx="4224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6"/>
          <p:cNvSpPr/>
          <p:nvPr/>
        </p:nvSpPr>
        <p:spPr>
          <a:xfrm>
            <a:off x="5076825" y="4437063"/>
            <a:ext cx="503238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076825" y="4941888"/>
            <a:ext cx="503238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5435600" y="4149725"/>
            <a:ext cx="360363" cy="2873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5580063" y="5229225"/>
            <a:ext cx="6477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文字方塊 15"/>
          <p:cNvSpPr txBox="1">
            <a:spLocks noChangeArrowheads="1"/>
          </p:cNvSpPr>
          <p:nvPr/>
        </p:nvSpPr>
        <p:spPr bwMode="auto">
          <a:xfrm>
            <a:off x="2555875" y="2020888"/>
            <a:ext cx="4043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/>
              <a:t>The screen capture after installing</a:t>
            </a:r>
            <a:endParaRPr lang="zh-TW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27396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How TO INSTALL – Linux Version (8/8)</a:t>
            </a:r>
            <a:br>
              <a:rPr lang="en-US" altLang="zh-TW" sz="2800" dirty="0" smtClean="0"/>
            </a:br>
            <a:r>
              <a:rPr lang="en-US" altLang="zh-TW" sz="2800" dirty="0" smtClean="0"/>
              <a:t>Change Admin Password</a:t>
            </a:r>
            <a:endParaRPr lang="zh-TW" altLang="en-US" sz="2800" dirty="0" smtClean="0"/>
          </a:p>
        </p:txBody>
      </p:sp>
      <p:pic>
        <p:nvPicPr>
          <p:cNvPr id="17411" name="內容版面配置區 4" descr="Screenshot from 2013-09-10 16-24-2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2634" y="1916113"/>
            <a:ext cx="4897438" cy="3673475"/>
          </a:xfrm>
        </p:spPr>
      </p:pic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C34B09A-5154-4325-BACC-96D319FE849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7413" name="文字方塊 5"/>
          <p:cNvSpPr txBox="1">
            <a:spLocks noChangeArrowheads="1"/>
          </p:cNvSpPr>
          <p:nvPr/>
        </p:nvSpPr>
        <p:spPr bwMode="auto">
          <a:xfrm>
            <a:off x="5256213" y="2133600"/>
            <a:ext cx="3887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Franklin Gothic Book" panose="020B0503020102020204" pitchFamily="34" charset="0"/>
              <a:buAutoNum type="arabicPeriod"/>
            </a:pPr>
            <a:r>
              <a:rPr lang="en-US" altLang="zh-TW"/>
              <a:t>Open terminal</a:t>
            </a:r>
          </a:p>
          <a:p>
            <a:pPr eaLnBrk="1" hangingPunct="1">
              <a:buFont typeface="Franklin Gothic Book" panose="020B0503020102020204" pitchFamily="34" charset="0"/>
              <a:buAutoNum type="arabicPeriod"/>
            </a:pPr>
            <a:r>
              <a:rPr lang="en-US" altLang="zh-TW"/>
              <a:t>Enter “sudo passwd lsbnb”</a:t>
            </a:r>
          </a:p>
          <a:p>
            <a:pPr eaLnBrk="1" hangingPunct="1">
              <a:buFont typeface="Franklin Gothic Book" panose="020B0503020102020204" pitchFamily="34" charset="0"/>
              <a:buAutoNum type="arabicPeriod"/>
            </a:pPr>
            <a:r>
              <a:rPr lang="en-US" altLang="zh-TW"/>
              <a:t>Password for lsbnb is “lsbnbiis”</a:t>
            </a:r>
          </a:p>
          <a:p>
            <a:pPr eaLnBrk="1" hangingPunct="1">
              <a:buFont typeface="Franklin Gothic Book" panose="020B0503020102020204" pitchFamily="34" charset="0"/>
              <a:buAutoNum type="arabicPeriod"/>
            </a:pPr>
            <a:r>
              <a:rPr lang="en-US" altLang="zh-TW"/>
              <a:t>Enter new password</a:t>
            </a: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87709" y="4292600"/>
            <a:ext cx="395288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8" name="直線單箭頭接點 7"/>
          <p:cNvCxnSpPr>
            <a:stCxn id="7" idx="7"/>
          </p:cNvCxnSpPr>
          <p:nvPr/>
        </p:nvCxnSpPr>
        <p:spPr>
          <a:xfrm flipV="1">
            <a:off x="625847" y="3860800"/>
            <a:ext cx="417512" cy="485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33453"/>
            <a:ext cx="40671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08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400" dirty="0" smtClean="0"/>
              <a:t>After installation, you will get ELN service control panel</a:t>
            </a:r>
            <a:endParaRPr lang="zh-TW" altLang="en-US" sz="2400" dirty="0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45138" y="919163"/>
            <a:ext cx="3419475" cy="3086100"/>
          </a:xfrm>
          <a:noFill/>
        </p:spPr>
      </p:pic>
      <p:sp>
        <p:nvSpPr>
          <p:cNvPr id="15364" name="投影片編號版面配置區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615E410-81CA-4B8A-A076-AEE3B0E3C99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26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09975"/>
            <a:ext cx="39147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4925" y="1196752"/>
            <a:ext cx="5400675" cy="19732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400" b="1" dirty="0">
                <a:latin typeface="+mn-lt"/>
                <a:ea typeface="+mn-ea"/>
              </a:rPr>
              <a:t>Apache &amp; </a:t>
            </a:r>
            <a:r>
              <a:rPr kumimoji="0" lang="en-US" altLang="zh-TW" sz="2400" b="1" dirty="0" err="1">
                <a:latin typeface="+mn-lt"/>
                <a:ea typeface="+mn-ea"/>
              </a:rPr>
              <a:t>MySQL</a:t>
            </a:r>
            <a:r>
              <a:rPr kumimoji="0" lang="en-US" altLang="zh-TW" sz="2400" b="1" dirty="0">
                <a:latin typeface="+mn-lt"/>
                <a:ea typeface="+mn-ea"/>
              </a:rPr>
              <a:t> server start/stop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400" b="1" dirty="0">
                <a:latin typeface="+mn-lt"/>
              </a:rPr>
              <a:t>Go to ELN home page</a:t>
            </a:r>
            <a:endParaRPr kumimoji="0" lang="en-US" altLang="zh-TW" sz="2400" b="1" dirty="0">
              <a:latin typeface="+mn-lt"/>
              <a:ea typeface="+mn-ea"/>
            </a:endParaRP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400" b="1" dirty="0">
                <a:latin typeface="+mn-lt"/>
                <a:ea typeface="+mn-ea"/>
              </a:rPr>
              <a:t>Change Apache &amp; </a:t>
            </a:r>
            <a:r>
              <a:rPr kumimoji="0" lang="en-US" altLang="zh-TW" sz="2400" b="1" dirty="0" err="1">
                <a:latin typeface="+mn-lt"/>
                <a:ea typeface="+mn-ea"/>
              </a:rPr>
              <a:t>MySQL</a:t>
            </a:r>
            <a:r>
              <a:rPr kumimoji="0" lang="en-US" altLang="zh-TW" sz="2400" b="1" dirty="0">
                <a:latin typeface="+mn-lt"/>
                <a:ea typeface="+mn-ea"/>
              </a:rPr>
              <a:t> port</a:t>
            </a:r>
          </a:p>
          <a:p>
            <a:pPr marL="514350" indent="-51435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400" b="1" dirty="0">
                <a:latin typeface="+mn-lt"/>
                <a:ea typeface="+mn-ea"/>
              </a:rPr>
              <a:t>Check new version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3779838" y="4437063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3779838" y="5300663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8172450" y="692150"/>
            <a:ext cx="503238" cy="360363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7956550" y="4005263"/>
            <a:ext cx="503238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492500" y="3860800"/>
            <a:ext cx="287338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779838" y="3860800"/>
            <a:ext cx="287337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5" name="直線單箭頭接點 14"/>
          <p:cNvCxnSpPr>
            <a:stCxn id="12" idx="0"/>
          </p:cNvCxnSpPr>
          <p:nvPr/>
        </p:nvCxnSpPr>
        <p:spPr>
          <a:xfrm rot="5400000" flipH="1" flipV="1">
            <a:off x="4319588" y="2600325"/>
            <a:ext cx="576262" cy="19446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stCxn id="13" idx="3"/>
            <a:endCxn id="30724" idx="0"/>
          </p:cNvCxnSpPr>
          <p:nvPr/>
        </p:nvCxnSpPr>
        <p:spPr>
          <a:xfrm>
            <a:off x="4067175" y="4005263"/>
            <a:ext cx="2668588" cy="287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下載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7499" y="3785592"/>
            <a:ext cx="974981" cy="1169978"/>
          </a:xfrm>
          <a:prstGeom prst="rect">
            <a:avLst/>
          </a:prstGeom>
        </p:spPr>
      </p:pic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xmlns="" val="3367723535"/>
              </p:ext>
            </p:extLst>
          </p:nvPr>
        </p:nvGraphicFramePr>
        <p:xfrm>
          <a:off x="3707904" y="1484784"/>
          <a:ext cx="50405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-171400"/>
            <a:ext cx="5791200" cy="1371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Role Introduction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554663" cy="4525963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Guest</a:t>
            </a:r>
          </a:p>
          <a:p>
            <a:pPr lvl="1" eaLnBrk="1" hangingPunct="1"/>
            <a:r>
              <a:rPr lang="en-US" altLang="zh-TW" sz="1800" dirty="0" smtClean="0"/>
              <a:t>Only can view public content</a:t>
            </a:r>
          </a:p>
          <a:p>
            <a:pPr eaLnBrk="1" hangingPunct="1"/>
            <a:r>
              <a:rPr lang="en-US" altLang="zh-TW" dirty="0" smtClean="0"/>
              <a:t>Lab member</a:t>
            </a:r>
          </a:p>
          <a:p>
            <a:pPr lvl="1" eaLnBrk="1" hangingPunct="1"/>
            <a:r>
              <a:rPr lang="en-US" altLang="zh-TW" sz="1800" dirty="0" smtClean="0"/>
              <a:t>View public content</a:t>
            </a:r>
          </a:p>
          <a:p>
            <a:pPr lvl="1" eaLnBrk="1" hangingPunct="1"/>
            <a:r>
              <a:rPr lang="en-US" altLang="zh-TW" sz="1800" dirty="0" smtClean="0"/>
              <a:t>View and post private content</a:t>
            </a:r>
          </a:p>
          <a:p>
            <a:pPr eaLnBrk="1" hangingPunct="1"/>
            <a:r>
              <a:rPr lang="en-US" altLang="zh-TW" dirty="0" smtClean="0"/>
              <a:t>Project leader</a:t>
            </a:r>
          </a:p>
          <a:p>
            <a:pPr lvl="1"/>
            <a:r>
              <a:rPr lang="en-US" altLang="zh-TW" sz="1800" dirty="0" smtClean="0"/>
              <a:t>Functions of Lab member</a:t>
            </a:r>
          </a:p>
          <a:p>
            <a:pPr lvl="1"/>
            <a:r>
              <a:rPr lang="en-US" altLang="zh-TW" sz="1800" dirty="0" smtClean="0"/>
              <a:t>Content permission management</a:t>
            </a:r>
          </a:p>
          <a:p>
            <a:pPr eaLnBrk="1" hangingPunct="1"/>
            <a:r>
              <a:rPr lang="en-US" altLang="zh-TW" dirty="0" smtClean="0"/>
              <a:t>Site manager</a:t>
            </a:r>
          </a:p>
          <a:p>
            <a:pPr lvl="1" eaLnBrk="1" hangingPunct="1"/>
            <a:r>
              <a:rPr lang="en-US" altLang="zh-TW" sz="1800" dirty="0" smtClean="0"/>
              <a:t>User, content and </a:t>
            </a:r>
          </a:p>
          <a:p>
            <a:pPr lvl="1" eaLnBrk="1" hangingPunct="1">
              <a:buNone/>
            </a:pPr>
            <a:r>
              <a:rPr lang="en-US" altLang="zh-TW" sz="1800" dirty="0" smtClean="0"/>
              <a:t>   theme management </a:t>
            </a:r>
          </a:p>
        </p:txBody>
      </p:sp>
      <p:sp>
        <p:nvSpPr>
          <p:cNvPr id="16388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51642BB-7857-4A0A-97A3-943963638393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27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16391" name="Picture 7" descr="http://www.veryicon.com/icon/png/System/Sleek%20XP%20Basic/User%20Grou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94656"/>
            <a:ext cx="1142256" cy="11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http://www.veryicon.com/icon/png/Object/Office%20Space/Use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788667"/>
            <a:ext cx="1000373" cy="10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https://cdn1.iconfinder.com/data/icons/SOPHISTIQUE/construction/png/400/civil_enginee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61507"/>
            <a:ext cx="1347813" cy="13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/>
              <a:t>The Functions of Lab Member</a:t>
            </a:r>
            <a:endParaRPr lang="zh-TW" altLang="en-US" sz="3200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Search </a:t>
            </a:r>
          </a:p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Personalization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Post and reply forum topics</a:t>
            </a:r>
          </a:p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Share content </a:t>
            </a:r>
          </a:p>
          <a:p>
            <a:pPr marL="722376" lvl="1" indent="-274320">
              <a:defRPr/>
            </a:pPr>
            <a:r>
              <a:rPr lang="en-US" altLang="zh-TW" dirty="0" smtClean="0"/>
              <a:t>Convert to printer-friendly version or PDF file</a:t>
            </a:r>
          </a:p>
          <a:p>
            <a:pPr marL="722376" lvl="1" indent="-274320">
              <a:defRPr/>
            </a:pPr>
            <a:r>
              <a:rPr lang="en-US" altLang="zh-TW" dirty="0" smtClean="0"/>
              <a:t>Email (hyperlink or full content)</a:t>
            </a:r>
          </a:p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See all reversions of content</a:t>
            </a:r>
          </a:p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Calendar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File management</a:t>
            </a:r>
          </a:p>
          <a:p>
            <a:pPr marL="420624" indent="-384048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Bookmark management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Photo galleries management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Make meeting invitation to other members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View properties and supplies in lab</a:t>
            </a:r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28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2402264"/>
            <a:ext cx="2170584" cy="2170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Search &amp; Personalization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29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427661" y="5157440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171" y="2564904"/>
            <a:ext cx="392829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894" y="2600279"/>
            <a:ext cx="3953074" cy="342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圓角矩形 11"/>
          <p:cNvSpPr/>
          <p:nvPr/>
        </p:nvSpPr>
        <p:spPr>
          <a:xfrm>
            <a:off x="3059832" y="5085184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059832" y="3140968"/>
            <a:ext cx="10081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3419872" y="270892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Search content, support </a:t>
            </a:r>
            <a:r>
              <a:rPr lang="en-US" altLang="zh-TW" dirty="0" err="1" smtClean="0"/>
              <a:t>autocomplete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Personalization, you can change theme here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3347864" y="465313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Motivations (1/2)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F9506-58C0-4E5E-8436-93BD7AAC66E7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251520" y="3212976"/>
            <a:ext cx="8613826" cy="2307555"/>
          </a:xfrm>
          <a:prstGeom prst="roundRect">
            <a:avLst/>
          </a:prstGeom>
          <a:gradFill>
            <a:gsLst>
              <a:gs pos="7500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457" y="2662772"/>
            <a:ext cx="7712714" cy="300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67800" y="2434490"/>
            <a:ext cx="231512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實驗室所產生的各類資料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400870" y="2434490"/>
            <a:ext cx="231512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儲存到雲端或個人電腦中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77719" y="2434490"/>
            <a:ext cx="270751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可在各種隨身設備上讀取修改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1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663" y="2212057"/>
            <a:ext cx="3996825" cy="424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453567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Profile edit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30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292080" y="2348880"/>
            <a:ext cx="43204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347864" y="3284984"/>
            <a:ext cx="50405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3419103" y="263691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User Profile, you can see the user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Edit, edit your account information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5508104" y="191683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571677" y="3429000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96927"/>
            <a:ext cx="3102082" cy="331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4494024" cy="24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 smtClean="0"/>
              <a:t>The Functions of Lab Member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File management 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436096" y="4797152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419872" y="3212976"/>
            <a:ext cx="72008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3563119" y="270859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4801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File browser, management your files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Upload, show the upload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Add files or just Drag the files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5508104" y="429309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787701" y="4437360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51520" y="3429000"/>
            <a:ext cx="5040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圓角矩形圖說文字 17"/>
          <p:cNvSpPr/>
          <p:nvPr/>
        </p:nvSpPr>
        <p:spPr>
          <a:xfrm>
            <a:off x="467544" y="299695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53258"/>
            <a:ext cx="4450446" cy="306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Post Forum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907704" y="3069282"/>
            <a:ext cx="36004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699792" y="3069282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1907704" y="263723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573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Forum, you can see the forums topics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Create Forum Post, you can add new content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Title, Forum name, Keywords and Body 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2915816" y="263691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853258"/>
            <a:ext cx="36996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圓角矩形圖說文字 16"/>
          <p:cNvSpPr/>
          <p:nvPr/>
        </p:nvSpPr>
        <p:spPr>
          <a:xfrm>
            <a:off x="7596336" y="270924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3707904" y="2996952"/>
            <a:ext cx="1296144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3258"/>
            <a:ext cx="36996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598589"/>
            <a:ext cx="2148183" cy="248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33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67544" y="4437112"/>
            <a:ext cx="21602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732240" y="2996952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467544" y="400474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4557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this icon, you can insert image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Go to your file browser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Upload the image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Insert the image file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6876256" y="256458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4788024" y="486916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373216"/>
            <a:ext cx="3744416" cy="12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向右箭號 17"/>
          <p:cNvSpPr/>
          <p:nvPr/>
        </p:nvSpPr>
        <p:spPr>
          <a:xfrm>
            <a:off x="4283645" y="3069208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6156176" y="4941168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4644008" y="5301208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7668344" y="5301208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圓角矩形圖說文字 21"/>
          <p:cNvSpPr/>
          <p:nvPr/>
        </p:nvSpPr>
        <p:spPr>
          <a:xfrm>
            <a:off x="7884368" y="486916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Insert image (1/2)</a:t>
            </a:r>
            <a:endParaRPr lang="zh-TW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92896"/>
            <a:ext cx="4396531" cy="39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045" y="2550393"/>
            <a:ext cx="2865843" cy="325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Insert image (2/2)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83568" y="3717032"/>
            <a:ext cx="576064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1331640" y="335699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5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453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dirty="0" smtClean="0"/>
              <a:t>5. Adjust the width and height of the image</a:t>
            </a:r>
          </a:p>
          <a:p>
            <a:pPr marL="342900" indent="-342900"/>
            <a:r>
              <a:rPr lang="en-US" altLang="zh-TW" dirty="0" smtClean="0"/>
              <a:t>6. Insert image Success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4860032" y="501317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6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3851920" y="3933304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60632"/>
            <a:ext cx="3960440" cy="294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1701"/>
            <a:ext cx="2554213" cy="242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Insert file or hyperlink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51520" y="4941168"/>
            <a:ext cx="2880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364088" y="3427805"/>
            <a:ext cx="194421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394767" y="450879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3568" y="1196752"/>
            <a:ext cx="69461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sz="1700" dirty="0" smtClean="0"/>
              <a:t>Click this icon, you can make text or any file to hyperlink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700" dirty="0" smtClean="0"/>
              <a:t>Make text to hyperlink, input URL of the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700" dirty="0" smtClean="0"/>
              <a:t>Make text to hyperlink for download the file, go to your file browser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700" dirty="0" smtClean="0"/>
              <a:t>Upload the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700" dirty="0" smtClean="0"/>
              <a:t>Insert the file to hyperlink</a:t>
            </a:r>
            <a:endParaRPr lang="zh-TW" altLang="en-US" sz="1700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5868144" y="2995757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4788024" y="5011981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5516037"/>
            <a:ext cx="3744416" cy="12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向右箭號 17"/>
          <p:cNvSpPr/>
          <p:nvPr/>
        </p:nvSpPr>
        <p:spPr>
          <a:xfrm>
            <a:off x="4211960" y="3067765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6156176" y="5083989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4644008" y="5444029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7668344" y="5444029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圓角矩形圖說文字 21"/>
          <p:cNvSpPr/>
          <p:nvPr/>
        </p:nvSpPr>
        <p:spPr>
          <a:xfrm>
            <a:off x="7884368" y="5011981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5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圓角矩形圖說文字 22"/>
          <p:cNvSpPr/>
          <p:nvPr/>
        </p:nvSpPr>
        <p:spPr>
          <a:xfrm>
            <a:off x="4788024" y="3499813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7234"/>
            <a:ext cx="3744416" cy="38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Clone post &amp; Add comment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36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23528" y="6237634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611560" y="573357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6955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Clone all the content of this forum post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Add comment about this forum post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Subject and Comment for discussion with other members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4931271" y="364502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4139629" y="5949602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17" y="4077394"/>
            <a:ext cx="4310963" cy="227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圓角矩形 12"/>
          <p:cNvSpPr/>
          <p:nvPr/>
        </p:nvSpPr>
        <p:spPr>
          <a:xfrm>
            <a:off x="395536" y="2925266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538783" y="249289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564904"/>
            <a:ext cx="4433432" cy="390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Share &amp; bookmark content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37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83568" y="5461209"/>
            <a:ext cx="5040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1187624" y="5029161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5019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Print, Email, or Convert this post to </a:t>
            </a:r>
            <a:r>
              <a:rPr lang="en-US" altLang="zh-TW" dirty="0" err="1" smtClean="0"/>
              <a:t>pdf</a:t>
            </a:r>
            <a:endParaRPr lang="en-US" altLang="zh-TW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Add this post to your bookmark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Go to your bookmark management page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Re-order or create folder for you bookmarks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3563888" y="3012937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4067944" y="3285232"/>
            <a:ext cx="936427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187624" y="5461209"/>
            <a:ext cx="43204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610791" y="5028839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275856" y="3444985"/>
            <a:ext cx="64807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068960"/>
            <a:ext cx="3835694" cy="83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圓角矩形圖說文字 19"/>
          <p:cNvSpPr/>
          <p:nvPr/>
        </p:nvSpPr>
        <p:spPr>
          <a:xfrm>
            <a:off x="5724128" y="263691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708920"/>
            <a:ext cx="4729616" cy="12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5226"/>
            <a:ext cx="3744416" cy="38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Revisions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38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499992" y="3645024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4860032" y="314096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Revision operations, you can see all the versions of this content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any time you want to see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3707581" y="2636912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899592" y="2708920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899592" y="227687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437112"/>
            <a:ext cx="4266803" cy="17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向下箭號 16"/>
          <p:cNvSpPr/>
          <p:nvPr/>
        </p:nvSpPr>
        <p:spPr>
          <a:xfrm>
            <a:off x="6372200" y="4077072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818" y="2630138"/>
            <a:ext cx="3417662" cy="310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0457"/>
            <a:ext cx="4608512" cy="414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calendar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39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635896" y="2852488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3707904" y="242044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5750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Calendar, you can see Forum Post and Event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Create event, add event by your self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Event Title, Time and Description 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4355976" y="2708472"/>
            <a:ext cx="1080120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483768" y="2852488"/>
            <a:ext cx="5040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2483768" y="242011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圓角矩形圖說文字 20"/>
          <p:cNvSpPr/>
          <p:nvPr/>
        </p:nvSpPr>
        <p:spPr>
          <a:xfrm>
            <a:off x="2195736" y="4580680"/>
            <a:ext cx="1224136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 smtClean="0">
                <a:solidFill>
                  <a:schemeClr val="bg1"/>
                </a:solidFill>
              </a:rPr>
              <a:t>Forum post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圓角矩形圖說文字 21"/>
          <p:cNvSpPr/>
          <p:nvPr/>
        </p:nvSpPr>
        <p:spPr>
          <a:xfrm>
            <a:off x="1475656" y="5156744"/>
            <a:ext cx="711696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 smtClean="0">
                <a:solidFill>
                  <a:schemeClr val="bg1"/>
                </a:solidFill>
              </a:rPr>
              <a:t>Event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圓角矩形圖說文字 22"/>
          <p:cNvSpPr/>
          <p:nvPr/>
        </p:nvSpPr>
        <p:spPr>
          <a:xfrm>
            <a:off x="8028384" y="270892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Motivations (2/2)</a:t>
            </a:r>
            <a:endParaRPr lang="zh-TW" altLang="en-US" dirty="0" smtClean="0"/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CMS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: Content Management System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err="1" smtClean="0"/>
              <a:t>OpenSource</a:t>
            </a:r>
            <a:r>
              <a:rPr lang="en-US" altLang="zh-TW" sz="2400" dirty="0" smtClean="0"/>
              <a:t> 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Sharing for multiuser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User friendly, easy control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Security, digitalized, </a:t>
            </a:r>
            <a:r>
              <a:rPr lang="en-US" altLang="zh-TW" sz="2400" dirty="0" err="1" smtClean="0"/>
              <a:t>pwd</a:t>
            </a:r>
            <a:r>
              <a:rPr lang="en-US" altLang="zh-TW" sz="2400" dirty="0" smtClean="0"/>
              <a:t> control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Knowledge reconstruction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Repository for ideas and knowledge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zh-TW" sz="2400" dirty="0" smtClean="0"/>
              <a:t>Remember anything in lab 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C8F3B05-8DF8-45EF-B95C-929686309825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1714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905" y="3103612"/>
            <a:ext cx="2441967" cy="23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23694"/>
            <a:ext cx="3456384" cy="428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photo galleries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40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716016" y="5733256"/>
            <a:ext cx="86409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7523559" y="234855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7464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My Photo Galleries, manage your Album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Album Title, upload photos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Set Album Privacy, share </a:t>
            </a:r>
            <a:r>
              <a:rPr lang="en-US" altLang="zh-TW" smtClean="0"/>
              <a:t>to Everyone</a:t>
            </a:r>
            <a:r>
              <a:rPr lang="en-US" altLang="zh-TW" dirty="0" smtClean="0"/>
              <a:t>, Lab member or Only yourself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3995613" y="3861296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115616" y="3789040"/>
            <a:ext cx="12241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1475656" y="335667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5364088" y="530120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43218"/>
            <a:ext cx="3872855" cy="19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2441967" cy="23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17484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Make meeting (1/4)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2987824" y="515719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6468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Meeting, make meeting invitation to other members 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title and body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Date and Suggestion time for poll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4211960" y="5733504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39552" y="3356992"/>
            <a:ext cx="93610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1115616" y="292462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666" y="3212976"/>
            <a:ext cx="425981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向下箭號 16"/>
          <p:cNvSpPr/>
          <p:nvPr/>
        </p:nvSpPr>
        <p:spPr>
          <a:xfrm>
            <a:off x="1475656" y="4724821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4644008" y="6309320"/>
            <a:ext cx="295232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圖說文字 20"/>
          <p:cNvSpPr/>
          <p:nvPr/>
        </p:nvSpPr>
        <p:spPr>
          <a:xfrm>
            <a:off x="6444208" y="587727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423" y="4437112"/>
            <a:ext cx="3312521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528" y="1667997"/>
            <a:ext cx="3721888" cy="219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1675550"/>
            <a:ext cx="3312368" cy="225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17484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Make meeting (2/4)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3568" y="1268760"/>
            <a:ext cx="7003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sz="1600" dirty="0" smtClean="0"/>
              <a:t>4. Check the time you are available           5. Invite other members by email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4139952" y="2565152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2987824" y="213285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圓角矩形圖說文字 20"/>
          <p:cNvSpPr/>
          <p:nvPr/>
        </p:nvSpPr>
        <p:spPr>
          <a:xfrm>
            <a:off x="5508104" y="321265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5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490" y="4414963"/>
            <a:ext cx="3666926" cy="225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圓角矩形 21"/>
          <p:cNvSpPr/>
          <p:nvPr/>
        </p:nvSpPr>
        <p:spPr>
          <a:xfrm>
            <a:off x="5508104" y="3645024"/>
            <a:ext cx="2880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4139629" y="5229200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683568" y="4005064"/>
            <a:ext cx="8483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6. Input the email of members                  7. Another member check the time he is available </a:t>
            </a:r>
            <a:endParaRPr lang="zh-TW" altLang="en-US" sz="1600" dirty="0"/>
          </a:p>
        </p:txBody>
      </p:sp>
      <p:sp>
        <p:nvSpPr>
          <p:cNvPr id="25" name="圓角矩形 24"/>
          <p:cNvSpPr/>
          <p:nvPr/>
        </p:nvSpPr>
        <p:spPr>
          <a:xfrm>
            <a:off x="4716016" y="5373216"/>
            <a:ext cx="3600400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圓角矩形圖說文字 25"/>
          <p:cNvSpPr/>
          <p:nvPr/>
        </p:nvSpPr>
        <p:spPr>
          <a:xfrm>
            <a:off x="2843808" y="450912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6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圓角矩形圖說文字 26"/>
          <p:cNvSpPr/>
          <p:nvPr/>
        </p:nvSpPr>
        <p:spPr>
          <a:xfrm>
            <a:off x="7020272" y="486916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7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160" y="1641735"/>
            <a:ext cx="3988296" cy="85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965" y="4310722"/>
            <a:ext cx="3604443" cy="24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881" y="1628800"/>
            <a:ext cx="2441967" cy="23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558979"/>
            <a:ext cx="3666926" cy="225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17484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Make meeting (3/4)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43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5364088" y="162880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9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4067944" y="1701056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827584" y="2492896"/>
            <a:ext cx="93610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1907704" y="191683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8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圓角矩形圖說文字 20"/>
          <p:cNvSpPr/>
          <p:nvPr/>
        </p:nvSpPr>
        <p:spPr>
          <a:xfrm>
            <a:off x="1187624" y="4293096"/>
            <a:ext cx="576064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1249015"/>
            <a:ext cx="7593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sz="1600" dirty="0" smtClean="0"/>
              <a:t>8. Click Meetings to decide the final meeting time      9. Click the meeting name 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4644008" y="2204864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4139629" y="5085184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827584" y="4725144"/>
            <a:ext cx="2880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539552" y="3933056"/>
            <a:ext cx="7873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sz="1600" dirty="0" smtClean="0"/>
              <a:t>10. Click Edit                                                        11. Decide the final meeting time</a:t>
            </a:r>
          </a:p>
        </p:txBody>
      </p:sp>
      <p:sp>
        <p:nvSpPr>
          <p:cNvPr id="28" name="圓角矩形圖說文字 27"/>
          <p:cNvSpPr/>
          <p:nvPr/>
        </p:nvSpPr>
        <p:spPr>
          <a:xfrm>
            <a:off x="6732240" y="4293096"/>
            <a:ext cx="576064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76" y="1844824"/>
            <a:ext cx="4092400" cy="268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9074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17484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Make meeting (4/4)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6875487" y="4580806"/>
            <a:ext cx="576833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95536" y="3861048"/>
            <a:ext cx="12241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1331640" y="3429000"/>
            <a:ext cx="576064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09990" y="1331476"/>
            <a:ext cx="837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dirty="0" smtClean="0"/>
              <a:t>12. Final time will show there                    13. You also can see it in the calendar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6372200" y="5085184"/>
            <a:ext cx="64807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348880"/>
            <a:ext cx="569001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33" y="2492896"/>
            <a:ext cx="2441967" cy="23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Property &amp; supplies (1/2)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7092280" y="2636912"/>
            <a:ext cx="1872208" cy="3240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圖說文字 13"/>
          <p:cNvSpPr/>
          <p:nvPr/>
        </p:nvSpPr>
        <p:spPr>
          <a:xfrm>
            <a:off x="7308304" y="206084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7353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Property or Supplies, you can see Property or Supplies page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Input condition for search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/>
              <a:t>Click Property or Supplies Name, see details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2771800" y="2709168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95536" y="4365104"/>
            <a:ext cx="122413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1043608" y="371703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3635896" y="285293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868" y="4005064"/>
            <a:ext cx="22495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圓角矩形 19"/>
          <p:cNvSpPr/>
          <p:nvPr/>
        </p:nvSpPr>
        <p:spPr>
          <a:xfrm>
            <a:off x="3203848" y="3356992"/>
            <a:ext cx="648072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>
            <a:off x="3347864" y="3645024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76746"/>
            <a:ext cx="4032448" cy="384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039" y="2780928"/>
            <a:ext cx="410708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435280" cy="13716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The Functions of Lab Member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     </a:t>
            </a:r>
            <a:r>
              <a:rPr lang="en-US" altLang="zh-TW" sz="2400" dirty="0" smtClean="0"/>
              <a:t>- Property &amp; supplies (2/2)</a:t>
            </a:r>
            <a:endParaRPr lang="zh-TW" altLang="en-US" sz="2400" dirty="0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1FA298-9CF1-42DA-AFF0-D895422D68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46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5796136" y="249289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5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5576" y="1268760"/>
            <a:ext cx="850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zh-TW" dirty="0" smtClean="0"/>
              <a:t>4. Click Photo View, see pictures of Property or supplies</a:t>
            </a:r>
          </a:p>
          <a:p>
            <a:pPr marL="342900" indent="-342900"/>
            <a:r>
              <a:rPr lang="en-US" altLang="zh-TW" dirty="0" smtClean="0"/>
              <a:t>5. Click QR Code View, you can print QR Code and stick on Property or Supplies </a:t>
            </a:r>
          </a:p>
          <a:p>
            <a:pPr marL="342900" indent="-342900"/>
            <a:r>
              <a:rPr lang="en-US" altLang="zh-TW" dirty="0" smtClean="0"/>
              <a:t>6. Click Import &amp; Export, go to Export to CSV file page</a:t>
            </a:r>
          </a:p>
        </p:txBody>
      </p:sp>
      <p:sp>
        <p:nvSpPr>
          <p:cNvPr id="19" name="圓角矩形圖說文字 18"/>
          <p:cNvSpPr/>
          <p:nvPr/>
        </p:nvSpPr>
        <p:spPr>
          <a:xfrm>
            <a:off x="971600" y="242088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83568" y="2852936"/>
            <a:ext cx="72008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239" y="5589240"/>
            <a:ext cx="4138241" cy="7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圓角矩形 21"/>
          <p:cNvSpPr/>
          <p:nvPr/>
        </p:nvSpPr>
        <p:spPr>
          <a:xfrm>
            <a:off x="5652120" y="2924944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6444208" y="5733256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6660232" y="530120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6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13184" y="332656"/>
            <a:ext cx="8723312" cy="7920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 smtClean="0"/>
              <a:t>The Functions of Project leader (1/4)</a:t>
            </a:r>
            <a:endParaRPr lang="zh-TW" altLang="en-US" sz="2800" dirty="0" smtClean="0"/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Forum management</a:t>
            </a:r>
          </a:p>
          <a:p>
            <a:pPr marL="571500" lvl="1" indent="-342900">
              <a:buFontTx/>
              <a:buChar char="-"/>
            </a:pPr>
            <a:r>
              <a:rPr lang="en-US" altLang="zh-TW" dirty="0" smtClean="0"/>
              <a:t>Create, edit and delete forum topics</a:t>
            </a:r>
          </a:p>
          <a:p>
            <a:pPr marL="571500" lvl="1" indent="-342900">
              <a:buFontTx/>
              <a:buChar char="-"/>
            </a:pPr>
            <a:r>
              <a:rPr lang="en-US" altLang="zh-TW" dirty="0" smtClean="0"/>
              <a:t>Assign forums to privileged users</a:t>
            </a:r>
          </a:p>
          <a:p>
            <a:pPr marL="571500" lvl="1" indent="-342900">
              <a:buFontTx/>
              <a:buChar char="-"/>
            </a:pPr>
            <a:r>
              <a:rPr lang="en-US" altLang="zh-TW" dirty="0" smtClean="0"/>
              <a:t>Assign users to respective forums</a:t>
            </a:r>
          </a:p>
          <a:p>
            <a:pPr marL="1257300" lvl="2" indent="-342900">
              <a:buNone/>
            </a:pPr>
            <a:endParaRPr lang="zh-TW" altLang="en-US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zh-TW" altLang="en-US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47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6" name="圖片 5" descr="下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1988840"/>
            <a:ext cx="2160240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181136"/>
            <a:ext cx="4166220" cy="15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9026"/>
            <a:ext cx="2260264" cy="304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3122"/>
            <a:ext cx="8496944" cy="831622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>The Functions of Project leader (2/4)</a:t>
            </a:r>
            <a:endParaRPr lang="zh-TW" alt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129226"/>
            <a:ext cx="4248472" cy="146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圓角矩形 6"/>
          <p:cNvSpPr/>
          <p:nvPr/>
        </p:nvSpPr>
        <p:spPr>
          <a:xfrm>
            <a:off x="4067944" y="3545050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95536" y="119675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Forum Management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altLang="zh-TW" dirty="0" smtClean="0"/>
              <a:t>Click Forum Management</a:t>
            </a:r>
            <a:endParaRPr lang="en-US" altLang="zh-TW" sz="1600" dirty="0" smtClean="0"/>
          </a:p>
          <a:p>
            <a:pPr marL="800100" lvl="2" indent="-342900">
              <a:buFont typeface="+mj-lt"/>
              <a:buAutoNum type="arabicPeriod"/>
            </a:pPr>
            <a:r>
              <a:rPr lang="en-US" altLang="zh-TW" sz="1600" dirty="0" smtClean="0"/>
              <a:t>You can add forum and container (As the picture shows, Research Projects is a container and Project A , B C are forums)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altLang="zh-TW" sz="1600" dirty="0" smtClean="0"/>
              <a:t>Use containers to group related forums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altLang="zh-TW" sz="1600" dirty="0" smtClean="0"/>
              <a:t>Drag and drop the cross to re-order the forums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1907704" y="548926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4716016" y="306863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115616" y="5993322"/>
            <a:ext cx="108012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4932040" y="522920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3419872" y="3761074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139952" y="4221088"/>
            <a:ext cx="216024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圓角矩形圖說文字 16"/>
          <p:cNvSpPr/>
          <p:nvPr/>
        </p:nvSpPr>
        <p:spPr>
          <a:xfrm>
            <a:off x="5004048" y="407707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Project leader (3/4)</a:t>
            </a:r>
            <a:endParaRPr lang="zh-TW" altLang="en-US" sz="28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49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140968"/>
            <a:ext cx="2260264" cy="304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611224"/>
            <a:ext cx="4065066" cy="198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140968"/>
            <a:ext cx="2308268" cy="119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圓角矩形 10"/>
          <p:cNvSpPr/>
          <p:nvPr/>
        </p:nvSpPr>
        <p:spPr>
          <a:xfrm>
            <a:off x="1115616" y="5949280"/>
            <a:ext cx="108012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67544" y="1412776"/>
            <a:ext cx="8064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Forum Permission – Assign by forums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Forum Permission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the forum which you want to adjust permission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Check the account name then the user can access this forum</a:t>
            </a:r>
          </a:p>
          <a:p>
            <a:pPr marL="800100" lvl="1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13" name="向右箭號 12"/>
          <p:cNvSpPr/>
          <p:nvPr/>
        </p:nvSpPr>
        <p:spPr>
          <a:xfrm>
            <a:off x="3347864" y="3717032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5095924" y="4149080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211960" y="3717032"/>
            <a:ext cx="64807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907704" y="551723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4427984" y="328498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5724128" y="479715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750" y="476672"/>
            <a:ext cx="7924800" cy="792163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Introduction (1/4)</a:t>
            </a:r>
          </a:p>
        </p:txBody>
      </p:sp>
      <p:sp>
        <p:nvSpPr>
          <p:cNvPr id="81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AC91F03-DFC6-4384-AA68-CA8AD9782C99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56942"/>
            <a:ext cx="3590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3275856" y="3787700"/>
            <a:ext cx="937518" cy="4333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15"/>
          <p:cNvSpPr txBox="1">
            <a:spLocks noChangeArrowheads="1"/>
          </p:cNvSpPr>
          <p:nvPr/>
        </p:nvSpPr>
        <p:spPr bwMode="auto">
          <a:xfrm>
            <a:off x="611560" y="1537628"/>
            <a:ext cx="7904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dirty="0" smtClean="0"/>
              <a:t>Using web page to digitalize and show your data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564904"/>
            <a:ext cx="4429401" cy="30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046" y="4725144"/>
            <a:ext cx="4781218" cy="18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068960"/>
            <a:ext cx="4507210" cy="11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Project leader (4/4)</a:t>
            </a:r>
            <a:endParaRPr lang="zh-TW" altLang="en-US" sz="28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50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868144" y="3933056"/>
            <a:ext cx="5040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67544" y="1412776"/>
            <a:ext cx="80648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Forum Permission – Assign by users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Assign users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the Assign link which you want to adjust permission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Check the forum name then the user can access this forum</a:t>
            </a:r>
          </a:p>
          <a:p>
            <a:pPr marL="800100" lvl="1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14" name="向下箭號 13"/>
          <p:cNvSpPr/>
          <p:nvPr/>
        </p:nvSpPr>
        <p:spPr>
          <a:xfrm>
            <a:off x="4355976" y="4221088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3059832" y="3284984"/>
            <a:ext cx="64807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3347864" y="278060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6228184" y="350100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3419872" y="494116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914501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000" dirty="0" smtClean="0"/>
              <a:t>The Functions Of Site Manager (1/2)</a:t>
            </a:r>
            <a:endParaRPr lang="zh-TW" altLang="en-US" sz="3000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Public information update</a:t>
            </a:r>
          </a:p>
          <a:p>
            <a:pPr marL="722376" lvl="1" indent="-274320">
              <a:defRPr/>
            </a:pPr>
            <a:r>
              <a:rPr lang="en-US" altLang="zh-TW" dirty="0" smtClean="0"/>
              <a:t>News</a:t>
            </a:r>
          </a:p>
          <a:p>
            <a:pPr marL="722376" lvl="1" indent="-274320">
              <a:defRPr/>
            </a:pPr>
            <a:r>
              <a:rPr lang="en-US" altLang="zh-TW" dirty="0" smtClean="0"/>
              <a:t>Home page, research topics, members information, resources</a:t>
            </a:r>
          </a:p>
          <a:p>
            <a:pPr marL="722376" lvl="1" indent="-274320">
              <a:defRPr/>
            </a:pPr>
            <a:r>
              <a:rPr lang="en-US" altLang="zh-TW" dirty="0" smtClean="0"/>
              <a:t>Contact us (Show results, email list setting) 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altLang="zh-TW" dirty="0" smtClean="0"/>
              <a:t>Site configuration</a:t>
            </a:r>
          </a:p>
          <a:p>
            <a:pPr marL="722376" lvl="1" indent="-274320">
              <a:defRPr/>
            </a:pPr>
            <a:r>
              <a:rPr lang="en-US" altLang="zh-TW" dirty="0" smtClean="0"/>
              <a:t>Theme setting</a:t>
            </a:r>
          </a:p>
          <a:p>
            <a:pPr marL="722376" lvl="1" indent="-274320">
              <a:defRPr/>
            </a:pPr>
            <a:r>
              <a:rPr lang="en-US" altLang="zh-TW" dirty="0" smtClean="0"/>
              <a:t>Upload setting</a:t>
            </a:r>
          </a:p>
          <a:p>
            <a:pPr marL="722376" lvl="1" indent="-274320">
              <a:defRPr/>
            </a:pPr>
            <a:r>
              <a:rPr lang="en-US" altLang="zh-TW" dirty="0" smtClean="0"/>
              <a:t>Site information (Site name, footer message, …)</a:t>
            </a:r>
          </a:p>
          <a:p>
            <a:pPr marL="722376" lvl="1" indent="-274320">
              <a:defRPr/>
            </a:pPr>
            <a:r>
              <a:rPr lang="en-US" altLang="zh-TW" dirty="0" smtClean="0"/>
              <a:t>Maintenance mode</a:t>
            </a:r>
          </a:p>
          <a:p>
            <a:pPr marL="722376" lvl="1" indent="-274320">
              <a:defRPr/>
            </a:pPr>
            <a:r>
              <a:rPr lang="en-US" altLang="zh-TW" dirty="0" smtClean="0"/>
              <a:t>Backup and restore </a:t>
            </a: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E29AC8C1-8924-4C39-B8D0-1A556ED83F98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1916832"/>
            <a:ext cx="158417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000" dirty="0" smtClean="0"/>
              <a:t>The Functions of Site manager (2/2)</a:t>
            </a:r>
            <a:endParaRPr lang="zh-TW" altLang="en-US" sz="3000" dirty="0" smtClean="0"/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dirty="0" smtClean="0"/>
              <a:t>User management</a:t>
            </a:r>
          </a:p>
          <a:p>
            <a:pPr lvl="1" eaLnBrk="1" hangingPunct="1"/>
            <a:r>
              <a:rPr lang="en-US" altLang="zh-TW" dirty="0" smtClean="0"/>
              <a:t>Create, edit and delete user</a:t>
            </a:r>
          </a:p>
          <a:p>
            <a:pPr lvl="1" eaLnBrk="1" hangingPunct="1"/>
            <a:r>
              <a:rPr lang="en-US" altLang="zh-TW" dirty="0" smtClean="0"/>
              <a:t>Set role</a:t>
            </a:r>
          </a:p>
          <a:p>
            <a:pPr eaLnBrk="1" hangingPunct="1"/>
            <a:r>
              <a:rPr lang="en-US" altLang="zh-TW" dirty="0" smtClean="0"/>
              <a:t>Content management</a:t>
            </a:r>
          </a:p>
          <a:p>
            <a:pPr lvl="1" eaLnBrk="1" hangingPunct="1"/>
            <a:r>
              <a:rPr lang="en-US" altLang="zh-TW" dirty="0" smtClean="0"/>
              <a:t>Post and comment management</a:t>
            </a:r>
          </a:p>
          <a:p>
            <a:pPr lvl="1" eaLnBrk="1" hangingPunct="1"/>
            <a:r>
              <a:rPr lang="en-US" altLang="zh-TW" dirty="0" smtClean="0"/>
              <a:t>Forum management</a:t>
            </a:r>
          </a:p>
          <a:p>
            <a:pPr marL="1257300" lvl="2" indent="-342900">
              <a:buFontTx/>
              <a:buChar char="-"/>
            </a:pPr>
            <a:r>
              <a:rPr lang="en-US" altLang="zh-TW" dirty="0" smtClean="0"/>
              <a:t>Create, edit and delete forum topics</a:t>
            </a:r>
          </a:p>
          <a:p>
            <a:pPr marL="1257300" lvl="2" indent="-342900">
              <a:buFontTx/>
              <a:buChar char="-"/>
            </a:pPr>
            <a:r>
              <a:rPr lang="en-US" altLang="zh-TW" dirty="0" smtClean="0"/>
              <a:t>Assign forums to privileged users</a:t>
            </a:r>
          </a:p>
          <a:p>
            <a:pPr marL="1257300" lvl="2" indent="-342900">
              <a:buFontTx/>
              <a:buChar char="-"/>
            </a:pPr>
            <a:r>
              <a:rPr lang="en-US" altLang="zh-TW" dirty="0" smtClean="0"/>
              <a:t>Assign users to respective forums</a:t>
            </a:r>
          </a:p>
          <a:p>
            <a:pPr marL="114300" indent="-342900"/>
            <a:r>
              <a:rPr lang="en-US" altLang="zh-TW" dirty="0" smtClean="0"/>
              <a:t>Property and Supplies management</a:t>
            </a:r>
          </a:p>
          <a:p>
            <a:pPr marL="571500" lvl="1" indent="-342900"/>
            <a:r>
              <a:rPr lang="en-US" altLang="zh-TW" dirty="0" smtClean="0"/>
              <a:t>Import from CSV file</a:t>
            </a:r>
          </a:p>
          <a:p>
            <a:pPr marL="571500" lvl="1" indent="-342900"/>
            <a:r>
              <a:rPr lang="en-US" altLang="zh-TW" dirty="0" smtClean="0"/>
              <a:t>Export to CSV file</a:t>
            </a:r>
          </a:p>
          <a:p>
            <a:pPr marL="571500" lvl="1" indent="-342900"/>
            <a:r>
              <a:rPr lang="en-US" altLang="zh-TW" dirty="0" smtClean="0"/>
              <a:t>Make QR code for property and supplies</a:t>
            </a:r>
          </a:p>
          <a:p>
            <a:pPr marL="571500" lvl="1" indent="-342900"/>
            <a:endParaRPr lang="zh-TW" altLang="en-US" dirty="0" smtClean="0"/>
          </a:p>
          <a:p>
            <a:pPr marL="1257300" lvl="2" indent="-342900">
              <a:buNone/>
            </a:pPr>
            <a:endParaRPr lang="zh-TW" altLang="en-US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zh-TW" altLang="en-US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pic>
        <p:nvPicPr>
          <p:cNvPr id="5" name="Picture 17" descr="https://cdn1.iconfinder.com/data/icons/SOPHISTIQUE/construction/png/400/civil_engine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8026" y="3284984"/>
            <a:ext cx="4952446" cy="138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67682"/>
            <a:ext cx="2448272" cy="228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News Management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53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043608" y="3429000"/>
            <a:ext cx="129614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41451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Click News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Add, edit or delete News in this site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275856" y="3789288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690911" y="292494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6228184" y="328498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2160240" cy="202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36128"/>
            <a:ext cx="8872847" cy="252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edit menu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55576" y="2564904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124744"/>
            <a:ext cx="925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Click Edit Menu, see all main menus in the site, you can edit or delete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Enable or disable this menu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Add new menu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1403648" y="213285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6515447" y="422076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636912"/>
            <a:ext cx="5045825" cy="71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圓角矩形 13"/>
          <p:cNvSpPr/>
          <p:nvPr/>
        </p:nvSpPr>
        <p:spPr>
          <a:xfrm>
            <a:off x="6516216" y="4869160"/>
            <a:ext cx="360040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7504" y="4365104"/>
            <a:ext cx="86409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圓角矩形圖說文字 17"/>
          <p:cNvSpPr/>
          <p:nvPr/>
        </p:nvSpPr>
        <p:spPr>
          <a:xfrm>
            <a:off x="107504" y="393273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1331640" y="3933056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67682"/>
            <a:ext cx="2448272" cy="228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Public Information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043608" y="3789040"/>
            <a:ext cx="1296144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41451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Edit static pages (Home, Research, Members, Resources)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See Contact us Result / edit Contact us email list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2627784" y="3285232"/>
            <a:ext cx="1224136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835696" y="335667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1475656" y="4869160"/>
            <a:ext cx="504825" cy="360362"/>
          </a:xfrm>
          <a:prstGeom prst="wedgeRoundRectCallout">
            <a:avLst>
              <a:gd name="adj1" fmla="val -12139"/>
              <a:gd name="adj2" fmla="val -7147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043608" y="4365104"/>
            <a:ext cx="12961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803004"/>
            <a:ext cx="4268034" cy="242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467" y="2492896"/>
            <a:ext cx="4968989" cy="40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460" y="2564904"/>
            <a:ext cx="23893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Upload setting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56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55576" y="3501008"/>
            <a:ext cx="108012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41451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Click Upload Setting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Adjust  upload quota of single user or total users and other settings about upload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203525" y="3429248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546895" y="306863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7596336" y="234855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60" y="2564904"/>
            <a:ext cx="23893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Site information &amp; Footer message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57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55576" y="3645024"/>
            <a:ext cx="108012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34076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Edit Site name, Slogan and Email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Edit Footer Message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1546895" y="321265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1619672" y="4221088"/>
            <a:ext cx="504825" cy="360362"/>
          </a:xfrm>
          <a:prstGeom prst="wedgeRoundRectCallout">
            <a:avLst>
              <a:gd name="adj1" fmla="val -19384"/>
              <a:gd name="adj2" fmla="val -6944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186528"/>
            <a:ext cx="3810173" cy="232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725144"/>
            <a:ext cx="5549255" cy="185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圓角矩形 13"/>
          <p:cNvSpPr/>
          <p:nvPr/>
        </p:nvSpPr>
        <p:spPr>
          <a:xfrm>
            <a:off x="755576" y="3933056"/>
            <a:ext cx="122413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1835696" y="3212976"/>
            <a:ext cx="1728192" cy="5042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1979712" y="4005262"/>
            <a:ext cx="1080120" cy="7198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9310" y="4653136"/>
            <a:ext cx="5475138" cy="201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204864"/>
            <a:ext cx="3830364" cy="196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420888"/>
            <a:ext cx="23893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SMTP Authentication &amp; Site Maintenance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58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55576" y="3645024"/>
            <a:ext cx="122413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34076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Edit Gmail account for sending email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Change to Maintenance mode, only Site Manager can access your site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1763688" y="321265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1619672" y="4221088"/>
            <a:ext cx="504825" cy="360362"/>
          </a:xfrm>
          <a:prstGeom prst="wedgeRoundRectCallout">
            <a:avLst>
              <a:gd name="adj1" fmla="val -22282"/>
              <a:gd name="adj2" fmla="val -7147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55576" y="3933056"/>
            <a:ext cx="122413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1979712" y="3212976"/>
            <a:ext cx="1728192" cy="5042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1979712" y="4005064"/>
            <a:ext cx="1008112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3131840" y="4797152"/>
            <a:ext cx="151216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293096"/>
            <a:ext cx="8905555" cy="185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020" y="1340768"/>
            <a:ext cx="23893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Site Backup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59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724128" y="2996952"/>
            <a:ext cx="1224136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7504" y="156956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Site Backup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Backup Database, Files or Entire Site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Add schedule for backup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6804248" y="256490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164288" y="4365104"/>
            <a:ext cx="64807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6680100" y="3573016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611560" y="5229200"/>
            <a:ext cx="1152128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圓角矩形圖說文字 21"/>
          <p:cNvSpPr/>
          <p:nvPr/>
        </p:nvSpPr>
        <p:spPr>
          <a:xfrm>
            <a:off x="971600" y="479715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圓角矩形圖說文字 22"/>
          <p:cNvSpPr/>
          <p:nvPr/>
        </p:nvSpPr>
        <p:spPr>
          <a:xfrm>
            <a:off x="7380312" y="3933056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750" y="476597"/>
            <a:ext cx="7924800" cy="792163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Introduction (2/4)</a:t>
            </a:r>
          </a:p>
        </p:txBody>
      </p:sp>
      <p:sp>
        <p:nvSpPr>
          <p:cNvPr id="81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AC91F03-DFC6-4384-AA68-CA8AD9782C99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9" name="文字方塊 15"/>
          <p:cNvSpPr txBox="1">
            <a:spLocks noChangeArrowheads="1"/>
          </p:cNvSpPr>
          <p:nvPr/>
        </p:nvSpPr>
        <p:spPr bwMode="auto">
          <a:xfrm>
            <a:off x="539750" y="1376978"/>
            <a:ext cx="2239716" cy="52322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800" dirty="0" smtClean="0"/>
              <a:t>PLN vs. ELN</a:t>
            </a:r>
            <a:endParaRPr lang="zh-TW" altLang="en-US" sz="2800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4735291"/>
              </p:ext>
            </p:extLst>
          </p:nvPr>
        </p:nvGraphicFramePr>
        <p:xfrm>
          <a:off x="179512" y="2064216"/>
          <a:ext cx="8712967" cy="438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763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Paper Lab</a:t>
                      </a:r>
                      <a:r>
                        <a:rPr lang="en-US" altLang="zh-TW" baseline="0" dirty="0" smtClean="0"/>
                        <a:t> notebook (PLN)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ELN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Use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User-friendly interface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Read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Handwriting can be problematic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Annotation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Possible but</a:t>
                      </a:r>
                      <a:r>
                        <a:rPr lang="en-US" altLang="zh-TW" sz="1600" baseline="0" dirty="0" smtClean="0"/>
                        <a:t> space limitations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Modify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Difficult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Links within the pages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Unavailable</a:t>
                      </a:r>
                      <a:endParaRPr lang="zh-TW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Just inserting hyperlinks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Search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Reading page by page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Sort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Unavailable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Sort by date, title, author…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Share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Need photocopying or scanning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Easy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Safety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Low control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Specific user permission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Accessibility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Specific place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Everywhere through </a:t>
                      </a:r>
                      <a:r>
                        <a:rPr lang="en-US" altLang="zh-TW" sz="1600" b="1" baseline="0" dirty="0" smtClean="0"/>
                        <a:t>internet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Long-term</a:t>
                      </a:r>
                      <a:r>
                        <a:rPr lang="en-US" altLang="zh-TW" sz="1600" b="1" baseline="0" dirty="0" smtClean="0"/>
                        <a:t> storage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Difficult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No</a:t>
                      </a:r>
                      <a:r>
                        <a:rPr lang="en-US" altLang="zh-TW" sz="1600" b="1" baseline="0" dirty="0" smtClean="0"/>
                        <a:t> problem</a:t>
                      </a:r>
                      <a:endParaRPr lang="zh-TW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7632"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Pages numbered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/>
                        <a:t>Yes</a:t>
                      </a:r>
                      <a:endParaRPr lang="zh-TW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Unavailable</a:t>
                      </a:r>
                      <a:endParaRPr lang="zh-TW" alt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48812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0888"/>
            <a:ext cx="2377766" cy="141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882" y="4076422"/>
            <a:ext cx="2663006" cy="26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User Management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60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115616" y="3429000"/>
            <a:ext cx="108012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51520" y="134076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User Management, see all users list, you can search and edit users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Click Add user, add new user account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dirty="0" smtClean="0"/>
              <a:t>Input user name, email, password and belong role</a:t>
            </a:r>
          </a:p>
          <a:p>
            <a:pPr marL="800100" lvl="1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13" name="向右箭號 12"/>
          <p:cNvSpPr/>
          <p:nvPr/>
        </p:nvSpPr>
        <p:spPr>
          <a:xfrm>
            <a:off x="3419549" y="2852936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3995936" y="2852936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835696" y="299695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4283968" y="242088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2987055" y="400506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右彎箭號 22"/>
          <p:cNvSpPr/>
          <p:nvPr/>
        </p:nvSpPr>
        <p:spPr>
          <a:xfrm rot="10800000">
            <a:off x="3563888" y="3501008"/>
            <a:ext cx="813816" cy="868680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2160240" cy="127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線單箭頭接點 20"/>
          <p:cNvCxnSpPr/>
          <p:nvPr/>
        </p:nvCxnSpPr>
        <p:spPr>
          <a:xfrm flipV="1">
            <a:off x="1619672" y="3462806"/>
            <a:ext cx="1296144" cy="3982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272871"/>
            <a:ext cx="5976664" cy="295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Content Management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61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39552" y="3789040"/>
            <a:ext cx="1080120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108520" y="1340768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Click Post Management, see all articles in the site, you can search, edit and delete them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Click Comments Management, see all the comments in the site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1115616" y="328498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1547664" y="4221088"/>
            <a:ext cx="504825" cy="360362"/>
          </a:xfrm>
          <a:prstGeom prst="wedgeRoundRectCallout">
            <a:avLst>
              <a:gd name="adj1" fmla="val -20833"/>
              <a:gd name="adj2" fmla="val -7147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445224"/>
            <a:ext cx="7920880" cy="10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圓角矩形 18"/>
          <p:cNvSpPr/>
          <p:nvPr/>
        </p:nvSpPr>
        <p:spPr>
          <a:xfrm>
            <a:off x="539552" y="3941440"/>
            <a:ext cx="1368152" cy="135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4" name="直線單箭頭接點 23"/>
          <p:cNvCxnSpPr/>
          <p:nvPr/>
        </p:nvCxnSpPr>
        <p:spPr>
          <a:xfrm>
            <a:off x="1259632" y="4077072"/>
            <a:ext cx="72008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082" y="2493044"/>
            <a:ext cx="2377766" cy="141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8042" y="2349028"/>
            <a:ext cx="3536326" cy="446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Property &amp; Supplies Management (1/3)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62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115616" y="3501156"/>
            <a:ext cx="115212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252536" y="1340768"/>
            <a:ext cx="9252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altLang="zh-TW" sz="1600" dirty="0" smtClean="0"/>
              <a:t>If you need one Lab Member or Project Leader have ability to manage property &amp; supplies,</a:t>
            </a:r>
          </a:p>
          <a:p>
            <a:pPr marL="800100" lvl="1" indent="-342900"/>
            <a:r>
              <a:rPr lang="en-US" altLang="zh-TW" sz="1600" dirty="0" smtClean="0"/>
              <a:t>      go to User Management editing this user, check </a:t>
            </a:r>
            <a:r>
              <a:rPr lang="en-US" altLang="zh-TW" sz="1600" dirty="0" err="1" smtClean="0"/>
              <a:t>Property_Supplies</a:t>
            </a:r>
            <a:r>
              <a:rPr lang="en-US" altLang="zh-TW" sz="1600" dirty="0" smtClean="0"/>
              <a:t>.</a:t>
            </a:r>
          </a:p>
          <a:p>
            <a:pPr marL="800100" lvl="1" indent="-342900"/>
            <a:r>
              <a:rPr lang="en-US" altLang="zh-TW" sz="1600" dirty="0" smtClean="0"/>
              <a:t>      If you are administrator(Site Manager),  you had this ability and don’t need to do anything.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707581" y="3213124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906935" y="306910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4355976" y="6381328"/>
            <a:ext cx="10081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74927"/>
            <a:ext cx="3384376" cy="476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24944"/>
            <a:ext cx="1947664" cy="69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3259645" cy="156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Property &amp; Supplies Management (2/3)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63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83568" y="3284984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252536" y="1340768"/>
            <a:ext cx="925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r>
              <a:rPr lang="en-US" altLang="zh-TW" sz="1600" dirty="0" smtClean="0"/>
              <a:t>2. Click Property or Supplies, go to Property or Supplies page</a:t>
            </a:r>
          </a:p>
          <a:p>
            <a:pPr marL="800100" lvl="1" indent="-342900"/>
            <a:r>
              <a:rPr lang="en-US" altLang="zh-TW" sz="1600" dirty="0" smtClean="0"/>
              <a:t>3. Import &amp; Export Property</a:t>
            </a:r>
          </a:p>
          <a:p>
            <a:pPr marL="800100" lvl="1" indent="-342900"/>
            <a:r>
              <a:rPr lang="en-US" altLang="zh-TW" sz="1600" dirty="0" smtClean="0"/>
              <a:t>4. Click Add Property, go to create property page</a:t>
            </a:r>
          </a:p>
          <a:p>
            <a:pPr marL="800100" lvl="1" indent="-342900"/>
            <a:r>
              <a:rPr lang="en-US" altLang="zh-TW" sz="1600" dirty="0" smtClean="0"/>
              <a:t>5. Input Property Name, Serial … etc</a:t>
            </a:r>
          </a:p>
          <a:p>
            <a:pPr marL="800100" lvl="1" indent="-342900"/>
            <a:r>
              <a:rPr lang="en-US" altLang="zh-TW" sz="1600" dirty="0" smtClean="0"/>
              <a:t>      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4355976" y="4725392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115616" y="270892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2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11560" y="4869160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1259632" y="3789040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3131840" y="4221088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3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1187624" y="436510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4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627784" y="4653136"/>
            <a:ext cx="10801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圖說文字 20"/>
          <p:cNvSpPr/>
          <p:nvPr/>
        </p:nvSpPr>
        <p:spPr>
          <a:xfrm>
            <a:off x="7668344" y="198884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5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84984"/>
            <a:ext cx="5520614" cy="296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024336" cy="14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93933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800" dirty="0" smtClean="0"/>
              <a:t>The Functions of Site manager </a:t>
            </a:r>
            <a:br>
              <a:rPr lang="en-US" altLang="zh-TW" sz="2800" dirty="0" smtClean="0"/>
            </a:br>
            <a:r>
              <a:rPr lang="en-US" altLang="zh-TW" sz="2800" dirty="0" smtClean="0"/>
              <a:t>     </a:t>
            </a:r>
            <a:r>
              <a:rPr lang="en-US" altLang="zh-TW" sz="2400" dirty="0" smtClean="0"/>
              <a:t>- Property &amp; Supplies Management (3/3)</a:t>
            </a:r>
            <a:endParaRPr lang="zh-TW" altLang="en-US" sz="2400" dirty="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098082C-64DB-4201-AC7F-4EA43D2532CB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64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1520" y="4365104"/>
            <a:ext cx="122413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252536" y="1340768"/>
            <a:ext cx="925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/>
            <a:r>
              <a:rPr lang="en-US" altLang="zh-TW" sz="1600" dirty="0" smtClean="0"/>
              <a:t>6.   Click Import from CSV file, go to import page</a:t>
            </a:r>
          </a:p>
          <a:p>
            <a:pPr marL="800100" lvl="1" indent="-342900"/>
            <a:r>
              <a:rPr lang="en-US" altLang="zh-TW" sz="1600" dirty="0" smtClean="0"/>
              <a:t>7.   Download a template and enter all the content you want to import</a:t>
            </a:r>
          </a:p>
          <a:p>
            <a:pPr marL="800100" lvl="1" indent="-342900"/>
            <a:r>
              <a:rPr lang="en-US" altLang="zh-TW" sz="1600" dirty="0" smtClean="0"/>
              <a:t>8.   Select the file you just complete</a:t>
            </a:r>
          </a:p>
          <a:p>
            <a:pPr marL="800100" lvl="1" indent="-342900"/>
            <a:r>
              <a:rPr lang="en-US" altLang="zh-TW" sz="1600" dirty="0" smtClean="0"/>
              <a:t>9.   Import the CSV file</a:t>
            </a:r>
          </a:p>
          <a:p>
            <a:pPr marL="800100" lvl="1" indent="-342900"/>
            <a:r>
              <a:rPr lang="en-US" altLang="zh-TW" sz="1600" dirty="0" smtClean="0"/>
              <a:t>10. Export all property to CSV file</a:t>
            </a:r>
          </a:p>
          <a:p>
            <a:pPr marL="800100" lvl="1" indent="-342900"/>
            <a:r>
              <a:rPr lang="en-US" altLang="zh-TW" sz="1600" dirty="0" smtClean="0"/>
              <a:t>      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2843808" y="3861048"/>
            <a:ext cx="360363" cy="431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1115616" y="393273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6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4644008" y="5517232"/>
            <a:ext cx="6480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4788024" y="5085184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8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4067944" y="3429000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7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563888" y="3861048"/>
            <a:ext cx="10081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3347864" y="5949280"/>
            <a:ext cx="6480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51520" y="4725144"/>
            <a:ext cx="122413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圓角矩形圖說文字 22"/>
          <p:cNvSpPr/>
          <p:nvPr/>
        </p:nvSpPr>
        <p:spPr>
          <a:xfrm>
            <a:off x="3779912" y="5517232"/>
            <a:ext cx="504825" cy="36036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9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圓角矩形圖說文字 23"/>
          <p:cNvSpPr/>
          <p:nvPr/>
        </p:nvSpPr>
        <p:spPr>
          <a:xfrm>
            <a:off x="1115616" y="5229200"/>
            <a:ext cx="576064" cy="360362"/>
          </a:xfrm>
          <a:prstGeom prst="wedgeRoundRectCallout">
            <a:avLst>
              <a:gd name="adj1" fmla="val -19563"/>
              <a:gd name="adj2" fmla="val -7147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10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Related Links</a:t>
            </a:r>
            <a:endParaRPr lang="zh-TW" altLang="en-US" dirty="0" smtClean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ELN demo site</a:t>
            </a:r>
          </a:p>
          <a:p>
            <a:pPr marL="0" lvl="1" indent="0">
              <a:spcAft>
                <a:spcPts val="600"/>
              </a:spcAft>
              <a:buClrTx/>
              <a:buNone/>
            </a:pPr>
            <a:r>
              <a:rPr lang="en-US" altLang="zh-TW" dirty="0" smtClean="0"/>
              <a:t>    </a:t>
            </a:r>
            <a:r>
              <a:rPr lang="en-US" altLang="zh-TW" dirty="0" smtClean="0">
                <a:hlinkClick r:id="rId2"/>
              </a:rPr>
              <a:t>http://elncloud.iis.sinica.edu.tw/elndemo</a:t>
            </a:r>
            <a:endParaRPr lang="en-US" altLang="zh-TW" dirty="0" smtClean="0"/>
          </a:p>
          <a:p>
            <a:pPr marL="0" lvl="1" indent="0">
              <a:spcAft>
                <a:spcPts val="600"/>
              </a:spcAft>
              <a:buClrTx/>
              <a:buNone/>
            </a:pPr>
            <a:r>
              <a:rPr lang="en-US" altLang="zh-TW" dirty="0" smtClean="0"/>
              <a:t>    Account for Lab Member  (ID / Password = member / member)</a:t>
            </a:r>
          </a:p>
          <a:p>
            <a:pPr eaLnBrk="1" hangingPunct="1"/>
            <a:r>
              <a:rPr lang="en-US" altLang="zh-TW" dirty="0" smtClean="0"/>
              <a:t>ELN web site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zh-TW" sz="2000" dirty="0" smtClean="0">
                <a:hlinkClick r:id="rId3"/>
              </a:rPr>
              <a:t>http://eln.iis.sinica.edu.tw/eln/</a:t>
            </a:r>
            <a:endParaRPr lang="en-US" altLang="zh-TW" sz="2000" dirty="0" smtClean="0"/>
          </a:p>
          <a:p>
            <a:pPr eaLnBrk="1" hangingPunct="1"/>
            <a:r>
              <a:rPr lang="en-US" altLang="zh-TW" dirty="0" smtClean="0"/>
              <a:t>Installation program download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zh-TW" sz="2000" dirty="0" smtClean="0">
                <a:hlinkClick r:id="rId4"/>
              </a:rPr>
              <a:t>http://eln.iis.sinica.edu.tw/eln/?q=download_eln</a:t>
            </a:r>
            <a:endParaRPr lang="en-US" altLang="zh-TW" sz="2000" dirty="0" smtClean="0"/>
          </a:p>
          <a:p>
            <a:pPr eaLnBrk="1" hangingPunct="1"/>
            <a:r>
              <a:rPr lang="en-US" altLang="zh-TW" dirty="0" smtClean="0"/>
              <a:t>Online help video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zh-TW" sz="2000" dirty="0" smtClean="0">
                <a:hlinkClick r:id="rId5"/>
              </a:rPr>
              <a:t>http://eln.iis.sinica.edu.tw/eln/?q=help</a:t>
            </a:r>
            <a:endParaRPr lang="en-US" altLang="zh-TW" sz="2000" dirty="0" smtClean="0"/>
          </a:p>
          <a:p>
            <a:pPr eaLnBrk="1" hangingPunct="1"/>
            <a:r>
              <a:rPr lang="en-US" altLang="zh-TW" dirty="0" smtClean="0"/>
              <a:t>Contact as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zh-TW" sz="2000" dirty="0" smtClean="0">
                <a:hlinkClick r:id="rId6"/>
              </a:rPr>
              <a:t>http://eln.iis.sinica.edu.tw/eln/?q=contact</a:t>
            </a:r>
            <a:r>
              <a:rPr lang="en-US" altLang="zh-TW" sz="2000" dirty="0" smtClean="0"/>
              <a:t> </a:t>
            </a:r>
            <a:endParaRPr lang="zh-TW" altLang="en-US" sz="2000" dirty="0" smtClean="0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759C0159-8833-4621-A4A7-BD3FCE597FC2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65</a:t>
            </a:fld>
            <a:endParaRPr kumimoji="0" lang="en-US" altLang="zh-TW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348880"/>
            <a:ext cx="5106631" cy="20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0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848"/>
            <a:ext cx="5791200" cy="1371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Introduction (3/4)</a:t>
            </a:r>
            <a:endParaRPr lang="zh-TW" altLang="zh-TW" dirty="0" smtClean="0"/>
          </a:p>
        </p:txBody>
      </p:sp>
      <p:sp>
        <p:nvSpPr>
          <p:cNvPr id="9219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F7F57568-0FF0-49E5-9F3B-DF29F78C7ADF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7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81017" y="3956546"/>
            <a:ext cx="827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b="1" dirty="0" err="1"/>
              <a:t>Drupal</a:t>
            </a:r>
            <a:endParaRPr lang="en-US" altLang="zh-TW" sz="1600" b="1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148064" y="4619724"/>
            <a:ext cx="1079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b="1" dirty="0"/>
              <a:t>PHP, </a:t>
            </a:r>
            <a:r>
              <a:rPr lang="en-US" altLang="zh-TW" sz="1600" b="1" dirty="0" err="1"/>
              <a:t>MySQL</a:t>
            </a:r>
            <a:r>
              <a:rPr lang="en-US" altLang="zh-TW" sz="1600" b="1" dirty="0"/>
              <a:t>, Apache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911793" y="1370285"/>
            <a:ext cx="7260607" cy="5299075"/>
            <a:chOff x="840406" y="1412875"/>
            <a:chExt cx="7260607" cy="5299075"/>
          </a:xfrm>
        </p:grpSpPr>
        <p:pic>
          <p:nvPicPr>
            <p:cNvPr id="9220" name="Picture 4" descr="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463" y="1412875"/>
              <a:ext cx="7067550" cy="529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圖片 6" descr="smart_phones_ne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840406" y="2780928"/>
              <a:ext cx="635250" cy="5136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內容版面配置區 4" descr="p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692696"/>
            <a:ext cx="7920880" cy="5940660"/>
          </a:xfrm>
        </p:spPr>
      </p:pic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9F052639-D6AD-4D97-BCBE-3C1D88BB65AA}" type="slidenum">
              <a:rPr kumimoji="0" lang="en-US" altLang="zh-TW">
                <a:solidFill>
                  <a:srgbClr val="FFFFFF"/>
                </a:solidFill>
              </a:rPr>
              <a:pPr eaLnBrk="1" hangingPunct="1"/>
              <a:t>8</a:t>
            </a:fld>
            <a:endParaRPr kumimoji="0" lang="en-US" altLang="zh-TW">
              <a:solidFill>
                <a:srgbClr val="FFFFFF"/>
              </a:solidFill>
            </a:endParaRPr>
          </a:p>
        </p:txBody>
      </p:sp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457200" y="-246856"/>
            <a:ext cx="5791200" cy="1371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Introduction (4/4)</a:t>
            </a:r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5791200" cy="1371600"/>
          </a:xfrm>
        </p:spPr>
        <p:txBody>
          <a:bodyPr/>
          <a:lstStyle/>
          <a:p>
            <a:r>
              <a:rPr lang="en-US" altLang="zh-TW" dirty="0" smtClean="0"/>
              <a:t>ELN interface (1/4)</a:t>
            </a:r>
            <a:endParaRPr lang="zh-TW" altLang="en-US" dirty="0" smtClean="0"/>
          </a:p>
        </p:txBody>
      </p:sp>
      <p:pic>
        <p:nvPicPr>
          <p:cNvPr id="11268" name="圖片 3" descr="eln_2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41563"/>
            <a:ext cx="15017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22392" y="2308521"/>
            <a:ext cx="285752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1600" dirty="0"/>
              <a:t>External Site for public Access/ Lab website</a:t>
            </a:r>
            <a:endParaRPr lang="zh-TW" altLang="en-US" sz="1600" dirty="0"/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" y="2133600"/>
            <a:ext cx="9366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文字方塊 15"/>
          <p:cNvSpPr txBox="1">
            <a:spLocks noChangeArrowheads="1"/>
          </p:cNvSpPr>
          <p:nvPr/>
        </p:nvSpPr>
        <p:spPr bwMode="auto">
          <a:xfrm>
            <a:off x="2051050" y="1484313"/>
            <a:ext cx="5030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dirty="0"/>
              <a:t>One Installation, Two Sites</a:t>
            </a:r>
            <a:endParaRPr lang="zh-TW" altLang="en-US" sz="3200" dirty="0"/>
          </a:p>
        </p:txBody>
      </p:sp>
      <p:sp>
        <p:nvSpPr>
          <p:cNvPr id="20" name="向下箭號 19"/>
          <p:cNvSpPr/>
          <p:nvPr/>
        </p:nvSpPr>
        <p:spPr>
          <a:xfrm>
            <a:off x="6948264" y="4508500"/>
            <a:ext cx="484188" cy="3603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5580112" y="2348880"/>
            <a:ext cx="2857519" cy="47051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1600" dirty="0"/>
              <a:t>Internal Site for private Access</a:t>
            </a:r>
            <a:endParaRPr lang="zh-TW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72" y="3190577"/>
            <a:ext cx="4926184" cy="322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7750" y="2996952"/>
            <a:ext cx="2862682" cy="147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線單箭頭接點 22"/>
          <p:cNvCxnSpPr>
            <a:endCxn id="1028" idx="1"/>
          </p:cNvCxnSpPr>
          <p:nvPr/>
        </p:nvCxnSpPr>
        <p:spPr>
          <a:xfrm>
            <a:off x="4932040" y="3356992"/>
            <a:ext cx="665710" cy="379289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608" y="3212579"/>
            <a:ext cx="10048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4934156"/>
            <a:ext cx="3537533" cy="166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基本">
  <a:themeElements>
    <a:clrScheme name="基本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8526</TotalTime>
  <Words>2255</Words>
  <Application>Microsoft Office PowerPoint</Application>
  <PresentationFormat>如螢幕大小 (4:3)</PresentationFormat>
  <Paragraphs>567</Paragraphs>
  <Slides>66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67" baseType="lpstr">
      <vt:lpstr>基本</vt:lpstr>
      <vt:lpstr>Electronic Lab Notebook–  Digitize Your Experimental Designs And Results Into Wisdom From Discovery To Publication   ELN:次世代電子實驗記錄本之安裝與使用</vt:lpstr>
      <vt:lpstr>Outline</vt:lpstr>
      <vt:lpstr>Motivations (1/2)</vt:lpstr>
      <vt:lpstr>Motivations (2/2)</vt:lpstr>
      <vt:lpstr>Introduction (1/4)</vt:lpstr>
      <vt:lpstr>Introduction (2/4)</vt:lpstr>
      <vt:lpstr>Introduction (3/4)</vt:lpstr>
      <vt:lpstr>Introduction (4/4)</vt:lpstr>
      <vt:lpstr>ELN interface (1/4)</vt:lpstr>
      <vt:lpstr>ELN interface (2/4)</vt:lpstr>
      <vt:lpstr>ELN interface (3/4)</vt:lpstr>
      <vt:lpstr>ELN interface (4/4)</vt:lpstr>
      <vt:lpstr>Compare with other ELN SYSTEM</vt:lpstr>
      <vt:lpstr>System Requirement</vt:lpstr>
      <vt:lpstr>How to install?</vt:lpstr>
      <vt:lpstr>How TO INSTALL – Windows Version</vt:lpstr>
      <vt:lpstr>How TO INSTALL – Mac Version</vt:lpstr>
      <vt:lpstr>How TO INSTALL – Linux Version (1/8)</vt:lpstr>
      <vt:lpstr>How TO INSTALL – Linux Version (2/8) BIOS Setup</vt:lpstr>
      <vt:lpstr>How TO INSTALL – Linux Version (3/8)</vt:lpstr>
      <vt:lpstr>How TO INSTALL – Linux Version (4/8)</vt:lpstr>
      <vt:lpstr>How TO INSTALL – Linux Version (5/8)</vt:lpstr>
      <vt:lpstr>How TO INSTALL – Linux Version (6/8)</vt:lpstr>
      <vt:lpstr>How TO INSTALL – Linux Version (7/8)</vt:lpstr>
      <vt:lpstr>How TO INSTALL – Linux Version (8/8) Change Admin Password</vt:lpstr>
      <vt:lpstr>After installation, you will get ELN service control panel</vt:lpstr>
      <vt:lpstr>Role Introduction</vt:lpstr>
      <vt:lpstr>The Functions of Lab Member</vt:lpstr>
      <vt:lpstr>The Functions of Lab Member      - Search &amp; Personalization</vt:lpstr>
      <vt:lpstr>The Functions of Lab Member      - Profile edit</vt:lpstr>
      <vt:lpstr>The Functions of Lab Member       - File management </vt:lpstr>
      <vt:lpstr>The Functions of Lab Member      - Post Forum</vt:lpstr>
      <vt:lpstr>The Functions of Lab Member      - Insert image (1/2)</vt:lpstr>
      <vt:lpstr>The Functions of Lab Member      - Insert image (2/2)</vt:lpstr>
      <vt:lpstr>The Functions of Lab Member      - Insert file or hyperlink</vt:lpstr>
      <vt:lpstr>The Functions of Lab Member      - Clone post &amp; Add comment</vt:lpstr>
      <vt:lpstr>The Functions of Lab Member      - Share &amp; bookmark content</vt:lpstr>
      <vt:lpstr>The Functions of Lab Member      - Revisions</vt:lpstr>
      <vt:lpstr>The Functions of Lab Member      - calendar</vt:lpstr>
      <vt:lpstr>The Functions of Lab Member      - photo galleries</vt:lpstr>
      <vt:lpstr>The Functions of Lab Member      - Make meeting (1/4)</vt:lpstr>
      <vt:lpstr>The Functions of Lab Member      - Make meeting (2/4)</vt:lpstr>
      <vt:lpstr>The Functions of Lab Member      - Make meeting (3/4)</vt:lpstr>
      <vt:lpstr>The Functions of Lab Member      - Make meeting (4/4)</vt:lpstr>
      <vt:lpstr>The Functions of Lab Member      - Property &amp; supplies (1/2)</vt:lpstr>
      <vt:lpstr>The Functions of Lab Member      - Property &amp; supplies (2/2)</vt:lpstr>
      <vt:lpstr>The Functions of Project leader (1/4)</vt:lpstr>
      <vt:lpstr>The Functions of Project leader (2/4)</vt:lpstr>
      <vt:lpstr>The Functions of Project leader (3/4)</vt:lpstr>
      <vt:lpstr>The Functions of Project leader (4/4)</vt:lpstr>
      <vt:lpstr>The Functions Of Site Manager (1/2)</vt:lpstr>
      <vt:lpstr>The Functions of Site manager (2/2)</vt:lpstr>
      <vt:lpstr>The Functions of Site manager       - News Management</vt:lpstr>
      <vt:lpstr>The Functions of Site manager       - edit menu</vt:lpstr>
      <vt:lpstr>The Functions of Site manager       - Public Information</vt:lpstr>
      <vt:lpstr>The Functions of Site manager       - Upload setting</vt:lpstr>
      <vt:lpstr>The Functions of Site manager       - Site information &amp; Footer message</vt:lpstr>
      <vt:lpstr>The Functions of Site manager       - SMTP Authentication &amp; Site Maintenance</vt:lpstr>
      <vt:lpstr>The Functions of Site manager       - Site Backup</vt:lpstr>
      <vt:lpstr>The Functions of Site manager       - User Management</vt:lpstr>
      <vt:lpstr>The Functions of Site manager       - Content Management</vt:lpstr>
      <vt:lpstr>The Functions of Site manager       - Property &amp; Supplies Management (1/3)</vt:lpstr>
      <vt:lpstr>The Functions of Site manager       - Property &amp; Supplies Management (2/3)</vt:lpstr>
      <vt:lpstr>The Functions of Site manager       - Property &amp; Supplies Management (3/3)</vt:lpstr>
      <vt:lpstr>Related Links</vt:lpstr>
      <vt:lpstr>投影片 66</vt:lpstr>
    </vt:vector>
  </TitlesOfParts>
  <Company>sango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timahuang</dc:creator>
  <cp:lastModifiedBy>tima</cp:lastModifiedBy>
  <cp:revision>454</cp:revision>
  <dcterms:created xsi:type="dcterms:W3CDTF">2009-10-07T17:33:02Z</dcterms:created>
  <dcterms:modified xsi:type="dcterms:W3CDTF">2016-07-18T12:00:52Z</dcterms:modified>
</cp:coreProperties>
</file>